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37"/>
  </p:notesMasterIdLst>
  <p:sldIdLst>
    <p:sldId id="256" r:id="rId2"/>
    <p:sldId id="263" r:id="rId3"/>
    <p:sldId id="294" r:id="rId4"/>
    <p:sldId id="295" r:id="rId5"/>
    <p:sldId id="265" r:id="rId6"/>
    <p:sldId id="266" r:id="rId7"/>
    <p:sldId id="257" r:id="rId8"/>
    <p:sldId id="260" r:id="rId9"/>
    <p:sldId id="261" r:id="rId10"/>
    <p:sldId id="268" r:id="rId11"/>
    <p:sldId id="293" r:id="rId12"/>
    <p:sldId id="258" r:id="rId13"/>
    <p:sldId id="259" r:id="rId14"/>
    <p:sldId id="274" r:id="rId15"/>
    <p:sldId id="275" r:id="rId16"/>
    <p:sldId id="276" r:id="rId17"/>
    <p:sldId id="277" r:id="rId18"/>
    <p:sldId id="271" r:id="rId19"/>
    <p:sldId id="272" r:id="rId20"/>
    <p:sldId id="278" r:id="rId21"/>
    <p:sldId id="279" r:id="rId22"/>
    <p:sldId id="280" r:id="rId23"/>
    <p:sldId id="284" r:id="rId24"/>
    <p:sldId id="288" r:id="rId25"/>
    <p:sldId id="281" r:id="rId26"/>
    <p:sldId id="282" r:id="rId27"/>
    <p:sldId id="285" r:id="rId28"/>
    <p:sldId id="290" r:id="rId29"/>
    <p:sldId id="283" r:id="rId30"/>
    <p:sldId id="291" r:id="rId31"/>
    <p:sldId id="286" r:id="rId32"/>
    <p:sldId id="289" r:id="rId33"/>
    <p:sldId id="287" r:id="rId34"/>
    <p:sldId id="292" r:id="rId35"/>
    <p:sldId id="296" r:id="rId36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79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0B67A-631F-1E48-9DC1-9CF0E811197B}" type="datetimeFigureOut">
              <a:rPr kumimoji="1" lang="zh-TW" altLang="en-US" smtClean="0"/>
              <a:t>2016/1/29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7B40D-7F55-414C-A591-E61CD2C9EB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088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FCBAD-2C45-C049-9EA8-A2DCCA3D3A9B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zh-TW"/>
              <a:t>98</a:t>
            </a:r>
            <a:r>
              <a:rPr lang="zh-TW" altLang="en-US"/>
              <a:t>年底人口結構分析</a:t>
            </a:r>
            <a:endParaRPr lang="en-US" altLang="zh-TW"/>
          </a:p>
          <a:p>
            <a:pPr>
              <a:spcBef>
                <a:spcPct val="0"/>
              </a:spcBef>
            </a:pPr>
            <a:r>
              <a:rPr lang="en-US" altLang="zh-TW"/>
              <a:t>http://www.moi.gov.tw/stat/news_content.aspx?sn=3779</a:t>
            </a:r>
          </a:p>
          <a:p>
            <a:pPr>
              <a:spcBef>
                <a:spcPct val="0"/>
              </a:spcBef>
            </a:pPr>
            <a:r>
              <a:rPr lang="zh-TW" altLang="en-US"/>
              <a:t>國民健康局資料</a:t>
            </a:r>
            <a:endParaRPr lang="en-US" altLang="zh-TW"/>
          </a:p>
          <a:p>
            <a:pPr>
              <a:spcBef>
                <a:spcPct val="0"/>
              </a:spcBef>
            </a:pPr>
            <a:r>
              <a:rPr lang="en-US" altLang="zh-TW"/>
              <a:t>http://www.bhp.doh.gov.tw/BHPnet/Portal/Them_Show.aspx?Subject=200712250020&amp;Class=2&amp;No=200712250108</a:t>
            </a:r>
          </a:p>
        </p:txBody>
      </p:sp>
      <p:sp>
        <p:nvSpPr>
          <p:cNvPr id="36868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r"/>
            <a:fld id="{2C8485A2-E690-4E46-A715-6F5D01499026}" type="slidenum">
              <a:rPr kumimoji="0" lang="en-US" altLang="zh-TW" sz="1200">
                <a:latin typeface="Calibri" charset="0"/>
              </a:rPr>
              <a:pPr algn="r"/>
              <a:t>3</a:t>
            </a:fld>
            <a:endParaRPr kumimoji="0" lang="en-US" altLang="zh-TW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B19A6-C0A6-154B-B29F-C6C2B26CA29C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EDBF5-B4A3-5948-BECC-4280522B5F6B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699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62CA1-955A-684F-BD3D-F08DCB314FA4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F03BB-FB91-FD4A-81C6-79A7F2D08701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7D1AA-0E99-534B-9A6F-F5A704C0D3F7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C3699-4694-B44D-854C-892A3250FEAC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96BC-7E95-D742-8B5E-DD7C053450C6}" type="datetimeFigureOut">
              <a:rPr kumimoji="1" lang="zh-TW" altLang="en-US" smtClean="0"/>
              <a:t>2016/1/29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6D8-CDC4-BE48-A4ED-E3F2E9AE14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96BC-7E95-D742-8B5E-DD7C053450C6}" type="datetimeFigureOut">
              <a:rPr kumimoji="1" lang="zh-TW" altLang="en-US" smtClean="0"/>
              <a:t>2016/1/29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6D8-CDC4-BE48-A4ED-E3F2E9AE14E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D104A8-3129-124B-82F6-49102D9BB26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6494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BD651-2B73-5748-B448-FA1DF6CF10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438251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96BC-7E95-D742-8B5E-DD7C053450C6}" type="datetimeFigureOut">
              <a:rPr kumimoji="1" lang="zh-TW" altLang="en-US" smtClean="0"/>
              <a:t>2016/1/29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6D8-CDC4-BE48-A4ED-E3F2E9AE14E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96BC-7E95-D742-8B5E-DD7C053450C6}" type="datetimeFigureOut">
              <a:rPr kumimoji="1" lang="zh-TW" altLang="en-US" smtClean="0"/>
              <a:t>2016/1/29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6D8-CDC4-BE48-A4ED-E3F2E9AE14E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96BC-7E95-D742-8B5E-DD7C053450C6}" type="datetimeFigureOut">
              <a:rPr kumimoji="1" lang="zh-TW" altLang="en-US" smtClean="0"/>
              <a:t>2016/1/29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6D8-CDC4-BE48-A4ED-E3F2E9AE14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96BC-7E95-D742-8B5E-DD7C053450C6}" type="datetimeFigureOut">
              <a:rPr kumimoji="1" lang="zh-TW" altLang="en-US" smtClean="0"/>
              <a:t>2016/1/29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6D8-CDC4-BE48-A4ED-E3F2E9AE14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96BC-7E95-D742-8B5E-DD7C053450C6}" type="datetimeFigureOut">
              <a:rPr kumimoji="1" lang="zh-TW" altLang="en-US" smtClean="0"/>
              <a:t>2016/1/29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6D8-CDC4-BE48-A4ED-E3F2E9AE14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96BC-7E95-D742-8B5E-DD7C053450C6}" type="datetimeFigureOut">
              <a:rPr kumimoji="1" lang="zh-TW" altLang="en-US" smtClean="0"/>
              <a:t>2016/1/29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6D8-CDC4-BE48-A4ED-E3F2E9AE14E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96BC-7E95-D742-8B5E-DD7C053450C6}" type="datetimeFigureOut">
              <a:rPr kumimoji="1" lang="zh-TW" altLang="en-US" smtClean="0"/>
              <a:t>2016/1/29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6D8-CDC4-BE48-A4ED-E3F2E9AE14E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3C96BC-7E95-D742-8B5E-DD7C053450C6}" type="datetimeFigureOut">
              <a:rPr kumimoji="1" lang="zh-TW" altLang="en-US" smtClean="0"/>
              <a:t>2016/1/29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6476D8-CDC4-BE48-A4ED-E3F2E9AE14EF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%E8%85%8E%E4%B8%8A%E8%85%BA" TargetMode="External"/><Relationship Id="rId13" Type="http://schemas.openxmlformats.org/officeDocument/2006/relationships/hyperlink" Target="http://zh.wikipedia.org/wiki/%E5%85%8D%E7%96%AB" TargetMode="External"/><Relationship Id="rId3" Type="http://schemas.openxmlformats.org/officeDocument/2006/relationships/hyperlink" Target="http://zh.wikipedia.org/wiki/%E8%8D%B7%E7%88%BE%E8%92%99" TargetMode="External"/><Relationship Id="rId7" Type="http://schemas.openxmlformats.org/officeDocument/2006/relationships/hyperlink" Target="http://zh.wikipedia.org/wiki/%E5%8D%B5%E5%B7%A2" TargetMode="External"/><Relationship Id="rId12" Type="http://schemas.openxmlformats.org/officeDocument/2006/relationships/hyperlink" Target="http://zh.wikipedia.org/wiki/%E5%8A%9B%E9%87%8F" TargetMode="External"/><Relationship Id="rId2" Type="http://schemas.openxmlformats.org/officeDocument/2006/relationships/hyperlink" Target="http://zh.wikipedia.org/wiki/%E9%A1%9E%E5%9B%BA%E9%86%87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zh.wikipedia.org/wiki/%E5%A5%B3%E6%80%A7" TargetMode="External"/><Relationship Id="rId11" Type="http://schemas.openxmlformats.org/officeDocument/2006/relationships/hyperlink" Target="http://zh.wikipedia.org/wiki/%E6%80%A7%E6%85%BE" TargetMode="External"/><Relationship Id="rId5" Type="http://schemas.openxmlformats.org/officeDocument/2006/relationships/hyperlink" Target="http://zh.wikipedia.org/wiki/%E7%9D%AA%E4%B8%B8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://zh.wikipedia.org/wiki/%E5%90%8C%E5%8C%96%E6%BF%80%E7%B4%A0" TargetMode="External"/><Relationship Id="rId4" Type="http://schemas.openxmlformats.org/officeDocument/2006/relationships/hyperlink" Target="http://zh.wikipedia.org/wiki/%E7%94%B7%E6%80%A7" TargetMode="External"/><Relationship Id="rId9" Type="http://schemas.openxmlformats.org/officeDocument/2006/relationships/hyperlink" Target="http://zh.wikipedia.org/wiki/%E7%94%B7%E6%80%A7%E8%8D%B7%E7%88%BE%E8%92%99" TargetMode="External"/><Relationship Id="rId14" Type="http://schemas.openxmlformats.org/officeDocument/2006/relationships/hyperlink" Target="http://zh.wikipedia.org/wiki/%E9%AA%A8%E8%B3%AA%E7%96%8F%E9%AC%86%E7%97%8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307265"/>
            <a:ext cx="7772400" cy="296940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iauKai"/>
                <a:ea typeface="BiauKai"/>
                <a:cs typeface="BiauKai"/>
              </a:rPr>
              <a:t>更年期</a:t>
            </a:r>
            <a:r>
              <a:rPr lang="en-US" altLang="zh-TW" dirty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iauKai"/>
                <a:ea typeface="BiauKai"/>
                <a:cs typeface="BiauKai"/>
              </a:rPr>
              <a:t>~</a:t>
            </a:r>
            <a:br>
              <a:rPr lang="en-US" altLang="zh-TW" dirty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iauKai"/>
                <a:ea typeface="BiauKai"/>
                <a:cs typeface="BiauKai"/>
              </a:rPr>
            </a:br>
            <a:r>
              <a:rPr lang="zh-TW" altLang="en-US" dirty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iauKai"/>
                <a:ea typeface="BiauKai"/>
                <a:cs typeface="BiauKai"/>
              </a:rPr>
              <a:t>與更年期自我</a:t>
            </a:r>
            <a:r>
              <a:rPr lang="zh-TW" altLang="en-US" dirty="0" smtClean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iauKai"/>
                <a:ea typeface="BiauKai"/>
                <a:cs typeface="BiauKai"/>
              </a:rPr>
              <a:t>保健</a:t>
            </a:r>
            <a:r>
              <a:rPr lang="en-US" altLang="zh-TW" dirty="0" smtClean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iauKai"/>
                <a:ea typeface="BiauKai"/>
                <a:cs typeface="BiauKai"/>
              </a:rPr>
              <a:t/>
            </a:r>
            <a:br>
              <a:rPr lang="en-US" altLang="zh-TW" dirty="0" smtClean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iauKai"/>
                <a:ea typeface="BiauKai"/>
                <a:cs typeface="BiauKai"/>
              </a:rPr>
            </a:br>
            <a:r>
              <a:rPr lang="en-US" altLang="zh-TW" dirty="0" smtClean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iauKai"/>
                <a:ea typeface="BiauKai"/>
                <a:cs typeface="BiauKai"/>
              </a:rPr>
              <a:t/>
            </a:r>
            <a:br>
              <a:rPr lang="en-US" altLang="zh-TW" dirty="0" smtClean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BiauKai"/>
                <a:ea typeface="BiauKai"/>
                <a:cs typeface="BiauKai"/>
              </a:rPr>
            </a:br>
            <a:r>
              <a:rPr lang="en-US" altLang="zh-TW" sz="2400" dirty="0">
                <a:latin typeface="標楷體" pitchFamily="65" charset="-120"/>
              </a:rPr>
              <a:t/>
            </a:r>
            <a:br>
              <a:rPr lang="en-US" altLang="zh-TW" sz="2400" dirty="0">
                <a:latin typeface="標楷體" pitchFamily="65" charset="-120"/>
              </a:rPr>
            </a:br>
            <a:r>
              <a:rPr lang="zh-TW" altLang="en-US" sz="2400" dirty="0">
                <a:latin typeface="標楷體" pitchFamily="65" charset="-120"/>
              </a:rPr>
              <a:t>台中市藥師公會公版教材</a:t>
            </a:r>
            <a:endParaRPr kumimoji="1" lang="zh-TW" altLang="en-US" sz="2400" dirty="0">
              <a:solidFill>
                <a:srgbClr val="000000"/>
              </a:solidFill>
              <a:latin typeface="BiauKai"/>
              <a:ea typeface="BiauKai"/>
              <a:cs typeface="BiauKai"/>
            </a:endParaRPr>
          </a:p>
        </p:txBody>
      </p:sp>
      <p:pic>
        <p:nvPicPr>
          <p:cNvPr id="3" name="圖片 2" descr="台中市藥師公會LOGO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48891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8137525" cy="544713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endParaRPr lang="en-US" altLang="zh-TW" sz="2800" i="1" dirty="0" smtClean="0">
              <a:latin typeface="標楷體" charset="0"/>
              <a:ea typeface="標楷體" charset="0"/>
              <a:cs typeface="標楷體" charset="0"/>
            </a:endParaRPr>
          </a:p>
          <a:p>
            <a:pPr>
              <a:lnSpc>
                <a:spcPct val="110000"/>
              </a:lnSpc>
            </a:pPr>
            <a:endParaRPr lang="en-US" altLang="zh-TW" sz="2800" i="1" dirty="0">
              <a:latin typeface="標楷體" charset="0"/>
              <a:ea typeface="標楷體" charset="0"/>
              <a:cs typeface="標楷體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2800" i="1" dirty="0" smtClean="0">
                <a:latin typeface="標楷體" charset="0"/>
                <a:ea typeface="標楷體" charset="0"/>
                <a:cs typeface="標楷體" charset="0"/>
              </a:rPr>
              <a:t>更</a:t>
            </a:r>
            <a:r>
              <a:rPr lang="zh-TW" altLang="en-US" sz="2800" i="1" dirty="0">
                <a:latin typeface="標楷體" charset="0"/>
                <a:ea typeface="標楷體" charset="0"/>
                <a:cs typeface="標楷體" charset="0"/>
              </a:rPr>
              <a:t>年期症狀的自我評估包括</a:t>
            </a:r>
            <a:r>
              <a:rPr lang="en-US" altLang="zh-TW" sz="2800" i="1" dirty="0">
                <a:latin typeface="標楷體" charset="0"/>
                <a:ea typeface="標楷體" charset="0"/>
                <a:cs typeface="標楷體" charset="0"/>
              </a:rPr>
              <a:t>17</a:t>
            </a:r>
            <a:r>
              <a:rPr lang="zh-TW" altLang="en-US" sz="2800" i="1" dirty="0">
                <a:latin typeface="標楷體" charset="0"/>
                <a:ea typeface="標楷體" charset="0"/>
                <a:cs typeface="標楷體" charset="0"/>
              </a:rPr>
              <a:t>種</a:t>
            </a:r>
            <a:endParaRPr lang="en-US" altLang="zh-TW" sz="2800" i="1" dirty="0">
              <a:latin typeface="標楷體" charset="0"/>
              <a:ea typeface="標楷體" charset="0"/>
              <a:cs typeface="標楷體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2800" i="1" dirty="0">
                <a:latin typeface="標楷體" charset="0"/>
                <a:ea typeface="標楷體" charset="0"/>
                <a:cs typeface="標楷體" charset="0"/>
              </a:rPr>
              <a:t>分數依程度分為四級</a:t>
            </a:r>
            <a:endParaRPr lang="en-US" altLang="zh-TW" sz="2800" i="1" dirty="0">
              <a:latin typeface="標楷體" charset="0"/>
              <a:ea typeface="標楷體" charset="0"/>
              <a:cs typeface="標楷體" charset="0"/>
            </a:endParaRPr>
          </a:p>
          <a:p>
            <a:pPr lvl="1">
              <a:lnSpc>
                <a:spcPct val="110000"/>
              </a:lnSpc>
            </a:pPr>
            <a:r>
              <a:rPr lang="zh-TW" altLang="en-US" i="1" dirty="0">
                <a:latin typeface="標楷體" charset="0"/>
                <a:ea typeface="標楷體" charset="0"/>
                <a:cs typeface="標楷體" charset="0"/>
              </a:rPr>
              <a:t>無此現象給</a:t>
            </a:r>
            <a:r>
              <a:rPr lang="en-US" altLang="zh-TW" i="1" dirty="0">
                <a:latin typeface="標楷體" charset="0"/>
                <a:ea typeface="標楷體" charset="0"/>
                <a:cs typeface="標楷體" charset="0"/>
              </a:rPr>
              <a:t>0</a:t>
            </a:r>
            <a:r>
              <a:rPr lang="zh-TW" altLang="en-US" i="1" dirty="0">
                <a:latin typeface="標楷體" charset="0"/>
                <a:ea typeface="標楷體" charset="0"/>
                <a:cs typeface="標楷體" charset="0"/>
              </a:rPr>
              <a:t>分</a:t>
            </a:r>
            <a:endParaRPr lang="en-US" altLang="zh-TW" i="1" dirty="0">
              <a:latin typeface="標楷體" charset="0"/>
              <a:ea typeface="標楷體" charset="0"/>
              <a:cs typeface="標楷體" charset="0"/>
            </a:endParaRPr>
          </a:p>
          <a:p>
            <a:pPr lvl="1">
              <a:lnSpc>
                <a:spcPct val="110000"/>
              </a:lnSpc>
            </a:pPr>
            <a:r>
              <a:rPr lang="zh-TW" altLang="en-US" i="1" dirty="0">
                <a:latin typeface="標楷體" charset="0"/>
                <a:ea typeface="標楷體" charset="0"/>
                <a:cs typeface="標楷體" charset="0"/>
              </a:rPr>
              <a:t>輕微感覺為</a:t>
            </a:r>
            <a:r>
              <a:rPr lang="en-US" altLang="zh-TW" i="1" dirty="0">
                <a:latin typeface="標楷體" charset="0"/>
                <a:ea typeface="標楷體" charset="0"/>
                <a:cs typeface="標楷體" charset="0"/>
              </a:rPr>
              <a:t>1</a:t>
            </a:r>
            <a:r>
              <a:rPr lang="zh-TW" altLang="en-US" i="1" dirty="0">
                <a:latin typeface="標楷體" charset="0"/>
                <a:ea typeface="標楷體" charset="0"/>
                <a:cs typeface="標楷體" charset="0"/>
              </a:rPr>
              <a:t>分</a:t>
            </a:r>
            <a:endParaRPr lang="en-US" altLang="zh-TW" i="1" dirty="0">
              <a:latin typeface="標楷體" charset="0"/>
              <a:ea typeface="標楷體" charset="0"/>
              <a:cs typeface="標楷體" charset="0"/>
            </a:endParaRPr>
          </a:p>
          <a:p>
            <a:pPr lvl="1">
              <a:lnSpc>
                <a:spcPct val="110000"/>
              </a:lnSpc>
            </a:pPr>
            <a:r>
              <a:rPr lang="zh-TW" altLang="en-US" i="1" dirty="0">
                <a:latin typeface="標楷體" charset="0"/>
                <a:ea typeface="標楷體" charset="0"/>
                <a:cs typeface="標楷體" charset="0"/>
              </a:rPr>
              <a:t>中度感覺為</a:t>
            </a:r>
            <a:r>
              <a:rPr lang="en-US" altLang="zh-TW" i="1" dirty="0">
                <a:latin typeface="標楷體" charset="0"/>
                <a:ea typeface="標楷體" charset="0"/>
                <a:cs typeface="標楷體" charset="0"/>
              </a:rPr>
              <a:t>2</a:t>
            </a:r>
            <a:r>
              <a:rPr lang="zh-TW" altLang="en-US" i="1" dirty="0">
                <a:latin typeface="標楷體" charset="0"/>
                <a:ea typeface="標楷體" charset="0"/>
                <a:cs typeface="標楷體" charset="0"/>
              </a:rPr>
              <a:t>分</a:t>
            </a:r>
            <a:endParaRPr lang="en-US" altLang="zh-TW" i="1" dirty="0">
              <a:latin typeface="標楷體" charset="0"/>
              <a:ea typeface="標楷體" charset="0"/>
              <a:cs typeface="標楷體" charset="0"/>
            </a:endParaRPr>
          </a:p>
          <a:p>
            <a:pPr lvl="1">
              <a:lnSpc>
                <a:spcPct val="110000"/>
              </a:lnSpc>
            </a:pPr>
            <a:r>
              <a:rPr lang="zh-TW" altLang="en-US" i="1" dirty="0">
                <a:latin typeface="標楷體" charset="0"/>
                <a:ea typeface="標楷體" charset="0"/>
                <a:cs typeface="標楷體" charset="0"/>
              </a:rPr>
              <a:t>嚴重感覺為</a:t>
            </a:r>
            <a:r>
              <a:rPr lang="en-US" altLang="zh-TW" i="1" dirty="0">
                <a:latin typeface="標楷體" charset="0"/>
                <a:ea typeface="標楷體" charset="0"/>
                <a:cs typeface="標楷體" charset="0"/>
              </a:rPr>
              <a:t>3</a:t>
            </a:r>
            <a:r>
              <a:rPr lang="zh-TW" altLang="en-US" i="1" dirty="0">
                <a:latin typeface="標楷體" charset="0"/>
                <a:ea typeface="標楷體" charset="0"/>
                <a:cs typeface="標楷體" charset="0"/>
              </a:rPr>
              <a:t>分</a:t>
            </a:r>
            <a:endParaRPr lang="en-US" altLang="zh-TW" i="1" dirty="0">
              <a:latin typeface="標楷體" charset="0"/>
              <a:ea typeface="標楷體" charset="0"/>
              <a:cs typeface="標楷體" charset="0"/>
            </a:endParaRPr>
          </a:p>
          <a:p>
            <a:pPr>
              <a:lnSpc>
                <a:spcPct val="110000"/>
              </a:lnSpc>
            </a:pPr>
            <a:r>
              <a:rPr lang="en-US" altLang="zh-TW" sz="2800" i="1" dirty="0">
                <a:latin typeface="標楷體" charset="0"/>
                <a:ea typeface="標楷體" charset="0"/>
                <a:cs typeface="標楷體" charset="0"/>
              </a:rPr>
              <a:t>15~20</a:t>
            </a:r>
            <a:r>
              <a:rPr lang="zh-TW" altLang="en-US" sz="2800" i="1" dirty="0">
                <a:latin typeface="標楷體" charset="0"/>
                <a:ea typeface="標楷體" charset="0"/>
                <a:cs typeface="標楷體" charset="0"/>
              </a:rPr>
              <a:t>分者屬於輕微程度；</a:t>
            </a:r>
            <a:endParaRPr lang="en-US" altLang="zh-TW" sz="2800" i="1" dirty="0">
              <a:latin typeface="標楷體" charset="0"/>
              <a:ea typeface="標楷體" charset="0"/>
              <a:cs typeface="標楷體" charset="0"/>
            </a:endParaRPr>
          </a:p>
          <a:p>
            <a:pPr>
              <a:lnSpc>
                <a:spcPct val="110000"/>
              </a:lnSpc>
            </a:pPr>
            <a:r>
              <a:rPr lang="en-US" altLang="zh-TW" sz="2800" i="1" dirty="0">
                <a:latin typeface="標楷體" charset="0"/>
                <a:ea typeface="標楷體" charset="0"/>
                <a:cs typeface="標楷體" charset="0"/>
              </a:rPr>
              <a:t>20~35</a:t>
            </a:r>
            <a:r>
              <a:rPr lang="zh-TW" altLang="en-US" sz="2800" i="1" dirty="0">
                <a:latin typeface="標楷體" charset="0"/>
                <a:ea typeface="標楷體" charset="0"/>
                <a:cs typeface="標楷體" charset="0"/>
              </a:rPr>
              <a:t>分為中等嚴重；</a:t>
            </a:r>
            <a:endParaRPr lang="en-US" altLang="zh-TW" sz="2800" i="1" dirty="0">
              <a:latin typeface="標楷體" charset="0"/>
              <a:ea typeface="標楷體" charset="0"/>
              <a:cs typeface="標楷體" charset="0"/>
            </a:endParaRPr>
          </a:p>
          <a:p>
            <a:pPr>
              <a:lnSpc>
                <a:spcPct val="110000"/>
              </a:lnSpc>
            </a:pPr>
            <a:r>
              <a:rPr lang="en-US" altLang="zh-TW" sz="2800" i="1" dirty="0">
                <a:latin typeface="標楷體" charset="0"/>
                <a:ea typeface="標楷體" charset="0"/>
                <a:cs typeface="標楷體" charset="0"/>
              </a:rPr>
              <a:t>35~51</a:t>
            </a:r>
            <a:r>
              <a:rPr lang="zh-TW" altLang="en-US" sz="2800" i="1" dirty="0">
                <a:latin typeface="標楷體" charset="0"/>
                <a:ea typeface="標楷體" charset="0"/>
                <a:cs typeface="標楷體" charset="0"/>
              </a:rPr>
              <a:t>分為相當嚴重的更年期症狀，須立即治療</a:t>
            </a:r>
            <a:endParaRPr lang="en-US" altLang="zh-TW" sz="2800" i="1" dirty="0">
              <a:latin typeface="標楷體" charset="0"/>
              <a:ea typeface="標楷體" charset="0"/>
              <a:cs typeface="標楷體" charset="0"/>
            </a:endParaRPr>
          </a:p>
          <a:p>
            <a:pPr lvl="1">
              <a:lnSpc>
                <a:spcPct val="110000"/>
              </a:lnSpc>
            </a:pPr>
            <a:endParaRPr lang="zh-TW" altLang="en-US" i="1" dirty="0"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</a:rPr>
              <a:t>更年期症狀評估標準</a:t>
            </a:r>
          </a:p>
        </p:txBody>
      </p:sp>
    </p:spTree>
    <p:extLst>
      <p:ext uri="{BB962C8B-B14F-4D97-AF65-F5344CB8AC3E}">
        <p14:creationId xmlns:p14="http://schemas.microsoft.com/office/powerpoint/2010/main" val="8692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9" y="-120622"/>
            <a:ext cx="7772638" cy="1142735"/>
          </a:xfrm>
        </p:spPr>
        <p:txBody>
          <a:bodyPr/>
          <a:lstStyle/>
          <a:p>
            <a:r>
              <a:rPr lang="zh-TW" altLang="en-US" dirty="0">
                <a:solidFill>
                  <a:srgbClr val="000000"/>
                </a:solidFill>
                <a:latin typeface="標楷體" charset="0"/>
                <a:ea typeface="標楷體" charset="0"/>
                <a:cs typeface="Times New Roman" charset="0"/>
              </a:rPr>
              <a:t>更年期症狀評估項目</a:t>
            </a:r>
          </a:p>
        </p:txBody>
      </p:sp>
      <p:graphicFrame>
        <p:nvGraphicFramePr>
          <p:cNvPr id="55360" name="Group 6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63317712"/>
              </p:ext>
            </p:extLst>
          </p:nvPr>
        </p:nvGraphicFramePr>
        <p:xfrm>
          <a:off x="747584" y="876097"/>
          <a:ext cx="7417099" cy="5431156"/>
        </p:xfrm>
        <a:graphic>
          <a:graphicData uri="http://schemas.openxmlformats.org/drawingml/2006/table">
            <a:tbl>
              <a:tblPr/>
              <a:tblGrid>
                <a:gridCol w="2130055"/>
                <a:gridCol w="1579288"/>
                <a:gridCol w="1853878"/>
                <a:gridCol w="1853878"/>
              </a:tblGrid>
              <a:tr h="116407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無此現象給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0</a:t>
                      </a:r>
                      <a:r>
                        <a:rPr kumimoji="1" lang="zh-TW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分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  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中度感覺</a:t>
                      </a:r>
                      <a:r>
                        <a:rPr kumimoji="1" lang="zh-TW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為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2</a:t>
                      </a:r>
                      <a:r>
                        <a:rPr kumimoji="1" lang="zh-TW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分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 </a:t>
                      </a:r>
                      <a:r>
                        <a:rPr kumimoji="1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(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請將分數填寫於空格內）</a:t>
                      </a: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輕微感覺為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1</a:t>
                      </a:r>
                      <a:r>
                        <a:rPr kumimoji="1" lang="zh-TW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分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   </a:t>
                      </a:r>
                      <a:r>
                        <a:rPr kumimoji="1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嚴重感覺</a:t>
                      </a:r>
                      <a:r>
                        <a:rPr kumimoji="1" lang="zh-TW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為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3</a:t>
                      </a:r>
                      <a:r>
                        <a:rPr kumimoji="1" lang="zh-TW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分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 </a:t>
                      </a:r>
                    </a:p>
                  </a:txBody>
                  <a:tcPr marL="91433" marR="9143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6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熱潮紅</a:t>
                      </a:r>
                    </a:p>
                  </a:txBody>
                  <a:tcPr marL="91433" marR="9143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噁心嘔吐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多汗</a:t>
                      </a:r>
                    </a:p>
                  </a:txBody>
                  <a:tcPr marL="91433" marR="9143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疲倦虛弱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冷顫</a:t>
                      </a:r>
                    </a:p>
                  </a:txBody>
                  <a:tcPr marL="91433" marR="9143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頭肩僵硬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呼吸困難</a:t>
                      </a:r>
                    </a:p>
                  </a:txBody>
                  <a:tcPr marL="91433" marR="9143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頭痛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感覺異常</a:t>
                      </a:r>
                    </a:p>
                  </a:txBody>
                  <a:tcPr marL="91433" marR="9143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心悸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感覺神經麻痺</a:t>
                      </a:r>
                    </a:p>
                  </a:txBody>
                  <a:tcPr marL="91433" marR="9143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蟻走感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昏睡</a:t>
                      </a:r>
                    </a:p>
                  </a:txBody>
                  <a:tcPr marL="91433" marR="9143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不安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失眠</a:t>
                      </a:r>
                    </a:p>
                  </a:txBody>
                  <a:tcPr marL="91433" marR="9143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胸口鬱悶</a:t>
                      </a: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情緒激動</a:t>
                      </a:r>
                    </a:p>
                  </a:txBody>
                  <a:tcPr marL="91433" marR="9143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charset="0"/>
                          <a:ea typeface="標楷體" charset="0"/>
                          <a:cs typeface="標楷體" charset="0"/>
                        </a:rPr>
                        <a:t>分數總和</a:t>
                      </a:r>
                    </a:p>
                  </a:txBody>
                  <a:tcPr marL="91433" marR="9143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charset="0"/>
                        <a:ea typeface="標楷體" charset="0"/>
                        <a:cs typeface="標楷體" charset="0"/>
                      </a:endParaRPr>
                    </a:p>
                  </a:txBody>
                  <a:tcPr marL="91433" marR="91433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2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11012" y="152401"/>
            <a:ext cx="795725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zh-TW" altLang="en-US" sz="4800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更年期初期症狀《1》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927100" y="1585914"/>
            <a:ext cx="7150100" cy="380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6699"/>
              </a:buClr>
              <a:buSzPct val="80000"/>
              <a:buFont typeface="Wingdings" charset="0"/>
              <a:buChar char="v"/>
            </a:pPr>
            <a:r>
              <a:rPr kumimoji="1" lang="zh-TW" altLang="en-US" sz="4000" dirty="0">
                <a:latin typeface="中國龍粗隸書" charset="0"/>
                <a:ea typeface="中國龍粗隸書" charset="0"/>
                <a:cs typeface="中國龍粗隸書" charset="0"/>
              </a:rPr>
              <a:t> 熱潮紅、盜汗、失眠、心悸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6699"/>
              </a:buClr>
              <a:buSzPct val="80000"/>
              <a:buFont typeface="Wingdings" charset="0"/>
              <a:buChar char="v"/>
            </a:pPr>
            <a:r>
              <a:rPr kumimoji="1" lang="zh-TW" altLang="en-US" sz="4000" dirty="0">
                <a:latin typeface="中國龍粗隸書" charset="0"/>
                <a:ea typeface="中國龍粗隸書" charset="0"/>
                <a:cs typeface="中國龍粗隸書" charset="0"/>
              </a:rPr>
              <a:t> 陰道萎縮、乾澀、性交疼痛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6699"/>
              </a:buClr>
              <a:buSzPct val="80000"/>
              <a:buFont typeface="Wingdings" charset="0"/>
              <a:buChar char="v"/>
            </a:pPr>
            <a:r>
              <a:rPr kumimoji="1" lang="zh-TW" altLang="en-US" sz="4000" dirty="0">
                <a:latin typeface="中國龍粗隸書" charset="0"/>
                <a:ea typeface="中國龍粗隸書" charset="0"/>
                <a:cs typeface="中國龍粗隸書" charset="0"/>
              </a:rPr>
              <a:t> 陰道感染增加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6699"/>
              </a:buClr>
              <a:buSzPct val="80000"/>
              <a:buFont typeface="Wingdings" charset="0"/>
              <a:buChar char="v"/>
            </a:pPr>
            <a:r>
              <a:rPr kumimoji="1" lang="zh-TW" altLang="en-US" sz="4000" dirty="0">
                <a:latin typeface="中國龍粗隸書" charset="0"/>
                <a:ea typeface="中國龍粗隸書" charset="0"/>
                <a:cs typeface="中國龍粗隸書" charset="0"/>
              </a:rPr>
              <a:t> 尿道萎縮、頻尿、尿失禁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6699"/>
              </a:buClr>
              <a:buSzPct val="80000"/>
              <a:buFont typeface="Wingdings" charset="0"/>
              <a:buChar char="v"/>
            </a:pPr>
            <a:r>
              <a:rPr kumimoji="1" lang="zh-TW" altLang="en-US" sz="4000" dirty="0">
                <a:latin typeface="中國龍粗隸書" charset="0"/>
                <a:ea typeface="中國龍粗隸書" charset="0"/>
                <a:cs typeface="中國龍粗隸書" charset="0"/>
              </a:rPr>
              <a:t> 尿道感染增加</a:t>
            </a:r>
          </a:p>
        </p:txBody>
      </p:sp>
    </p:spTree>
    <p:extLst>
      <p:ext uri="{BB962C8B-B14F-4D97-AF65-F5344CB8AC3E}">
        <p14:creationId xmlns:p14="http://schemas.microsoft.com/office/powerpoint/2010/main" val="19337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826911" y="152401"/>
            <a:ext cx="766797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zh-TW" altLang="en-US" sz="4800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更年期初期症狀《2》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219201" y="1585914"/>
            <a:ext cx="6814686" cy="380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6699"/>
              </a:buClr>
              <a:buSzPct val="80000"/>
              <a:buFont typeface="Wingdings" charset="0"/>
              <a:buChar char="v"/>
            </a:pPr>
            <a:r>
              <a:rPr kumimoji="1" lang="zh-TW" altLang="en-US" sz="4000" dirty="0">
                <a:solidFill>
                  <a:srgbClr val="FFFFFF"/>
                </a:solidFill>
                <a:latin typeface="中國龍粗隸書" charset="0"/>
                <a:ea typeface="中國龍粗隸書" charset="0"/>
                <a:cs typeface="中國龍粗隸書" charset="0"/>
              </a:rPr>
              <a:t> </a:t>
            </a:r>
            <a:r>
              <a:rPr kumimoji="1" lang="zh-TW" altLang="en-US" sz="4000" dirty="0">
                <a:solidFill>
                  <a:srgbClr val="000000"/>
                </a:solidFill>
                <a:latin typeface="中國龍粗隸書" charset="0"/>
                <a:ea typeface="中國龍粗隸書" charset="0"/>
                <a:cs typeface="中國龍粗隸書" charset="0"/>
              </a:rPr>
              <a:t>腰酸背痛、骨骼疼痛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6699"/>
              </a:buClr>
              <a:buSzPct val="80000"/>
              <a:buFont typeface="Wingdings" charset="0"/>
              <a:buChar char="v"/>
            </a:pPr>
            <a:r>
              <a:rPr kumimoji="1" lang="zh-TW" altLang="en-US" sz="4000" dirty="0">
                <a:solidFill>
                  <a:srgbClr val="000000"/>
                </a:solidFill>
                <a:latin typeface="中國龍粗隸書" charset="0"/>
                <a:ea typeface="中國龍粗隸書" charset="0"/>
                <a:cs typeface="中國龍粗隸書" charset="0"/>
              </a:rPr>
              <a:t> 疲倦感、失眠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6699"/>
              </a:buClr>
              <a:buSzPct val="80000"/>
              <a:buFont typeface="Wingdings" charset="0"/>
              <a:buChar char="v"/>
            </a:pPr>
            <a:r>
              <a:rPr kumimoji="1" lang="zh-TW" altLang="en-US" sz="4000" dirty="0">
                <a:solidFill>
                  <a:srgbClr val="000000"/>
                </a:solidFill>
                <a:latin typeface="中國龍粗隸書" charset="0"/>
                <a:ea typeface="中國龍粗隸書" charset="0"/>
                <a:cs typeface="中國龍粗隸書" charset="0"/>
              </a:rPr>
              <a:t> 情緒不穩、容易憂鬱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6699"/>
              </a:buClr>
              <a:buSzPct val="80000"/>
              <a:buFont typeface="Wingdings" charset="0"/>
              <a:buChar char="v"/>
            </a:pPr>
            <a:r>
              <a:rPr kumimoji="1" lang="zh-TW" altLang="en-US" sz="4000" dirty="0">
                <a:solidFill>
                  <a:srgbClr val="000000"/>
                </a:solidFill>
                <a:latin typeface="中國龍粗隸書" charset="0"/>
                <a:ea typeface="中國龍粗隸書" charset="0"/>
                <a:cs typeface="中國龍粗隸書" charset="0"/>
              </a:rPr>
              <a:t> 皮膚乾燥、老化、皺紋增加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6699"/>
              </a:buClr>
              <a:buSzPct val="80000"/>
              <a:buFont typeface="Wingdings" charset="0"/>
              <a:buChar char="v"/>
            </a:pPr>
            <a:r>
              <a:rPr kumimoji="1" lang="zh-TW" altLang="en-US" sz="4000" dirty="0">
                <a:solidFill>
                  <a:srgbClr val="000000"/>
                </a:solidFill>
                <a:latin typeface="中國龍粗隸書" charset="0"/>
                <a:ea typeface="中國龍粗隸書" charset="0"/>
                <a:cs typeface="中國龍粗隸書" charset="0"/>
              </a:rPr>
              <a:t> 乳房萎縮</a:t>
            </a:r>
          </a:p>
        </p:txBody>
      </p:sp>
    </p:spTree>
    <p:extLst>
      <p:ext uri="{BB962C8B-B14F-4D97-AF65-F5344CB8AC3E}">
        <p14:creationId xmlns:p14="http://schemas.microsoft.com/office/powerpoint/2010/main" val="25692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b="1">
                <a:latin typeface="Arial" charset="0"/>
                <a:ea typeface="標楷體" charset="0"/>
                <a:cs typeface="標楷體" charset="0"/>
              </a:rPr>
              <a:t>男人也有更年期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zh-TW" altLang="en-US" sz="2000" b="1">
                <a:latin typeface="Arial" charset="0"/>
                <a:ea typeface="標楷體" charset="0"/>
                <a:cs typeface="標楷體" charset="0"/>
              </a:rPr>
              <a:t>沒嚇你，這是真的</a:t>
            </a:r>
          </a:p>
        </p:txBody>
      </p:sp>
    </p:spTree>
    <p:extLst>
      <p:ext uri="{BB962C8B-B14F-4D97-AF65-F5344CB8AC3E}">
        <p14:creationId xmlns:p14="http://schemas.microsoft.com/office/powerpoint/2010/main" val="26841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一般而言，男性的男性荷爾蒙</a:t>
            </a:r>
            <a:r>
              <a:rPr lang="en-US" altLang="zh-TW" b="1" dirty="0">
                <a:latin typeface="標楷體" charset="0"/>
                <a:ea typeface="標楷體" charset="0"/>
                <a:cs typeface="標楷體" charset="0"/>
              </a:rPr>
              <a:t>(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又稱睪固酮</a:t>
            </a:r>
            <a:r>
              <a:rPr lang="en-US" altLang="zh-TW" b="1" dirty="0">
                <a:latin typeface="標楷體" charset="0"/>
                <a:ea typeface="標楷體" charset="0"/>
                <a:cs typeface="標楷體" charset="0"/>
              </a:rPr>
              <a:t>)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分泌會在</a:t>
            </a:r>
            <a:r>
              <a:rPr lang="en-US" altLang="zh-TW" b="1" dirty="0">
                <a:latin typeface="標楷體" charset="0"/>
                <a:ea typeface="標楷體" charset="0"/>
                <a:cs typeface="標楷體" charset="0"/>
              </a:rPr>
              <a:t>15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至</a:t>
            </a:r>
            <a:r>
              <a:rPr lang="en-US" altLang="zh-TW" b="1" dirty="0">
                <a:latin typeface="標楷體" charset="0"/>
                <a:ea typeface="標楷體" charset="0"/>
                <a:cs typeface="標楷體" charset="0"/>
              </a:rPr>
              <a:t>30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歲時達到巔峰，之後既隨著年齡的增加而下降。在</a:t>
            </a:r>
            <a:r>
              <a:rPr lang="en-US" altLang="zh-TW" b="1" dirty="0">
                <a:latin typeface="標楷體" charset="0"/>
                <a:ea typeface="標楷體" charset="0"/>
                <a:cs typeface="標楷體" charset="0"/>
              </a:rPr>
              <a:t>40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歲之後，男性荷爾蒙的分泌每年約以</a:t>
            </a:r>
            <a:r>
              <a:rPr lang="en-US" altLang="zh-TW" b="1" dirty="0">
                <a:latin typeface="標楷體" charset="0"/>
                <a:ea typeface="標楷體" charset="0"/>
                <a:cs typeface="標楷體" charset="0"/>
              </a:rPr>
              <a:t>1-2%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的速度下降，同時也會導致許多的症狀，</a:t>
            </a:r>
            <a:r>
              <a:rPr lang="zh-TW" altLang="en-US" b="1" dirty="0" smtClean="0">
                <a:latin typeface="標楷體" charset="0"/>
                <a:ea typeface="標楷體" charset="0"/>
                <a:cs typeface="標楷體" charset="0"/>
              </a:rPr>
              <a:t>這就稱男性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更年期</a:t>
            </a:r>
          </a:p>
          <a:p>
            <a:pPr eaLnBrk="1" hangingPunct="1"/>
            <a:endParaRPr lang="en-US" altLang="zh-TW" b="1" dirty="0"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456487" cy="1412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男性更年期</a:t>
            </a:r>
            <a:r>
              <a:rPr lang="en-US" altLang="zh-TW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(</a:t>
            </a:r>
            <a:r>
              <a:rPr lang="zh-TW" altLang="en-US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睪固酮低下症</a:t>
            </a:r>
            <a:r>
              <a:rPr lang="en-US" altLang="zh-TW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)</a:t>
            </a:r>
            <a:r>
              <a:rPr lang="zh-TW" altLang="en-US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定義</a:t>
            </a:r>
          </a:p>
        </p:txBody>
      </p:sp>
    </p:spTree>
    <p:extLst>
      <p:ext uri="{BB962C8B-B14F-4D97-AF65-F5344CB8AC3E}">
        <p14:creationId xmlns:p14="http://schemas.microsoft.com/office/powerpoint/2010/main" val="39577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2700" b="1" dirty="0">
                <a:latin typeface="標楷體" charset="0"/>
                <a:ea typeface="標楷體" charset="0"/>
                <a:cs typeface="標楷體" charset="0"/>
              </a:rPr>
              <a:t>有些男士的</a:t>
            </a:r>
            <a:r>
              <a:rPr lang="zh-TW" altLang="en-US" sz="2700" b="1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男性荷爾蒙水平</a:t>
            </a:r>
            <a:r>
              <a:rPr lang="zh-TW" altLang="en-US" sz="2700" b="1" dirty="0">
                <a:latin typeface="標楷體" charset="0"/>
                <a:ea typeface="標楷體" charset="0"/>
                <a:cs typeface="標楷體" charset="0"/>
              </a:rPr>
              <a:t>可能</a:t>
            </a:r>
            <a:r>
              <a:rPr lang="zh-TW" altLang="en-US" sz="2700" b="1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較其他男士為低</a:t>
            </a:r>
            <a:r>
              <a:rPr lang="zh-TW" altLang="en-US" sz="2700" b="1" dirty="0">
                <a:latin typeface="標楷體" charset="0"/>
                <a:ea typeface="標楷體" charset="0"/>
                <a:cs typeface="標楷體" charset="0"/>
              </a:rPr>
              <a:t>，他們</a:t>
            </a:r>
            <a:r>
              <a:rPr lang="zh-TW" altLang="en-US" sz="2700" b="1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便更可能出現男性更年期的徵狀</a:t>
            </a:r>
            <a:r>
              <a:rPr lang="zh-TW" altLang="en-US" sz="2700" b="1" dirty="0">
                <a:latin typeface="標楷體" charset="0"/>
                <a:ea typeface="標楷體" charset="0"/>
                <a:cs typeface="標楷體" charset="0"/>
              </a:rPr>
              <a:t>。加之這個變化過程非常漫長，有的長達</a:t>
            </a:r>
            <a:r>
              <a:rPr lang="en-US" altLang="zh-TW" sz="2700" b="1" dirty="0">
                <a:latin typeface="標楷體" charset="0"/>
                <a:ea typeface="標楷體" charset="0"/>
                <a:cs typeface="標楷體" charset="0"/>
              </a:rPr>
              <a:t>30</a:t>
            </a:r>
            <a:r>
              <a:rPr lang="zh-TW" altLang="en-US" sz="2700" b="1" dirty="0">
                <a:latin typeface="標楷體" charset="0"/>
                <a:ea typeface="標楷體" charset="0"/>
                <a:cs typeface="標楷體" charset="0"/>
              </a:rPr>
              <a:t>年。</a:t>
            </a:r>
            <a:r>
              <a:rPr lang="zh-TW" altLang="en-US" sz="2700" b="1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實際上，對於一般男性來講是不存在更年期癥狀的</a:t>
            </a:r>
            <a:r>
              <a:rPr lang="zh-TW" altLang="en-US" sz="2700" b="1" dirty="0">
                <a:latin typeface="標楷體" charset="0"/>
                <a:ea typeface="標楷體" charset="0"/>
                <a:cs typeface="標楷體" charset="0"/>
              </a:rPr>
              <a:t>，所以對於男性來講，更年期這個概念基本是沒有意義的。</a:t>
            </a:r>
          </a:p>
          <a:p>
            <a:pPr marL="0" indent="0" eaLnBrk="1" hangingPunct="1">
              <a:buNone/>
            </a:pPr>
            <a:endParaRPr lang="en-US" altLang="zh-TW" b="1" dirty="0" smtClean="0">
              <a:latin typeface="標楷體" charset="0"/>
              <a:ea typeface="標楷體" charset="0"/>
              <a:cs typeface="標楷體" charset="0"/>
            </a:endParaRPr>
          </a:p>
          <a:p>
            <a:pPr marL="0" indent="0" eaLnBrk="1" hangingPunct="1">
              <a:buNone/>
            </a:pPr>
            <a:r>
              <a:rPr lang="en-US" altLang="zh-TW" b="1" dirty="0" smtClean="0">
                <a:latin typeface="標楷體" charset="0"/>
                <a:ea typeface="標楷體" charset="0"/>
                <a:cs typeface="標楷體" charset="0"/>
              </a:rPr>
              <a:t>            </a:t>
            </a:r>
            <a:r>
              <a:rPr lang="zh-TW" altLang="en-US" b="1" dirty="0" smtClean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但這不代表你就不會發生</a:t>
            </a:r>
            <a:endParaRPr lang="zh-TW" altLang="en-US" b="1" dirty="0">
              <a:solidFill>
                <a:srgbClr val="FF0000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eaLnBrk="1" hangingPunct="1"/>
            <a:endParaRPr lang="en-US" altLang="zh-TW" b="1" dirty="0"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男性更年期</a:t>
            </a:r>
            <a:r>
              <a:rPr lang="en-US" altLang="zh-TW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(</a:t>
            </a:r>
            <a:r>
              <a:rPr lang="zh-TW" altLang="en-US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睪固酮低下症</a:t>
            </a:r>
            <a:r>
              <a:rPr lang="en-US" altLang="zh-TW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05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男性更年期</a:t>
            </a:r>
            <a:r>
              <a:rPr lang="en-US" altLang="zh-TW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-</a:t>
            </a:r>
            <a:r>
              <a:rPr lang="zh-TW" altLang="en-US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睪固酮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是一種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  <a:hlinkClick r:id="rId2" tooltip="類固醇"/>
              </a:rPr>
              <a:t>類固醇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  <a:hlinkClick r:id="rId3" tooltip="荷爾蒙"/>
              </a:rPr>
              <a:t>荷爾蒙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，由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  <a:hlinkClick r:id="rId4" tooltip="男性"/>
              </a:rPr>
              <a:t>男性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的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  <a:hlinkClick r:id="rId5" tooltip="睪丸"/>
              </a:rPr>
              <a:t>睪丸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或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  <a:hlinkClick r:id="rId6" tooltip="女性"/>
              </a:rPr>
              <a:t>女性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的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  <a:hlinkClick r:id="rId7" tooltip="卵巢"/>
              </a:rPr>
              <a:t>卵巢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分泌，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  <a:hlinkClick r:id="rId8" tooltip="腎上腺"/>
              </a:rPr>
              <a:t>腎上腺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亦分泌少量睪酮。它是主要的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  <a:hlinkClick r:id="rId9" tooltip="男性荷爾蒙"/>
              </a:rPr>
              <a:t>男性荷爾蒙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及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  <a:hlinkClick r:id="rId10" tooltip="同化激素"/>
              </a:rPr>
              <a:t>同化激素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。不論是男性或女性，它對健康都有著重要的影響，包括增強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  <a:hlinkClick r:id="rId11" tooltip="性慾"/>
              </a:rPr>
              <a:t>性慾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、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  <a:hlinkClick r:id="rId12" tooltip="力量"/>
              </a:rPr>
              <a:t>力量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、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  <a:hlinkClick r:id="rId13" tooltip="免疫"/>
              </a:rPr>
              <a:t>免疫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功能、對抗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  <a:hlinkClick r:id="rId14" tooltip="骨質疏鬆症"/>
              </a:rPr>
              <a:t>骨質疏鬆症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等功效。據統計，成年男性分泌睪酮的份量是成年女性的分泌量的</a:t>
            </a:r>
            <a:r>
              <a:rPr lang="en-US" altLang="zh-TW" sz="2400" b="1">
                <a:latin typeface="標楷體" charset="0"/>
                <a:ea typeface="標楷體" charset="0"/>
                <a:cs typeface="標楷體" charset="0"/>
              </a:rPr>
              <a:t>20</a:t>
            </a:r>
            <a:r>
              <a:rPr lang="zh-TW" altLang="en-US" sz="2400" b="1">
                <a:latin typeface="標楷體" charset="0"/>
                <a:ea typeface="標楷體" charset="0"/>
                <a:cs typeface="標楷體" charset="0"/>
              </a:rPr>
              <a:t>倍。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zh-TW" sz="2400">
              <a:latin typeface="Arial" charset="0"/>
              <a:ea typeface="新細明體" charset="0"/>
            </a:endParaRPr>
          </a:p>
        </p:txBody>
      </p:sp>
      <p:pic>
        <p:nvPicPr>
          <p:cNvPr id="22533" name="Picture 6" descr="睾酮的化學結構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39608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310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ext Box 2"/>
          <p:cNvSpPr txBox="1">
            <a:spLocks noChangeArrowheads="1"/>
          </p:cNvSpPr>
          <p:nvPr/>
        </p:nvSpPr>
        <p:spPr bwMode="auto">
          <a:xfrm>
            <a:off x="1447800" y="76200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latin typeface="Times New Roman" charset="0"/>
            </a:endParaRP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762000" y="152400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 b="1" i="1">
                <a:solidFill>
                  <a:schemeClr val="tx2"/>
                </a:solidFill>
                <a:latin typeface="Times New Roman" charset="0"/>
                <a:ea typeface="標楷體" charset="0"/>
                <a:cs typeface="標楷體" charset="0"/>
              </a:rPr>
              <a:t>男性更年期症候群的臨床表徵</a:t>
            </a:r>
          </a:p>
        </p:txBody>
      </p:sp>
      <p:sp>
        <p:nvSpPr>
          <p:cNvPr id="324612" name="Oval 4"/>
          <p:cNvSpPr>
            <a:spLocks noChangeArrowheads="1"/>
          </p:cNvSpPr>
          <p:nvPr/>
        </p:nvSpPr>
        <p:spPr bwMode="auto">
          <a:xfrm>
            <a:off x="304800" y="1371600"/>
            <a:ext cx="38862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4613" name="Oval 5"/>
          <p:cNvSpPr>
            <a:spLocks noChangeArrowheads="1"/>
          </p:cNvSpPr>
          <p:nvPr/>
        </p:nvSpPr>
        <p:spPr bwMode="auto">
          <a:xfrm>
            <a:off x="4876800" y="1447800"/>
            <a:ext cx="38862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4614" name="Oval 6"/>
          <p:cNvSpPr>
            <a:spLocks noChangeArrowheads="1"/>
          </p:cNvSpPr>
          <p:nvPr/>
        </p:nvSpPr>
        <p:spPr bwMode="auto">
          <a:xfrm>
            <a:off x="2552700" y="3429000"/>
            <a:ext cx="38862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990600" y="1752600"/>
            <a:ext cx="271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u="sng">
                <a:latin typeface="Times New Roman" charset="0"/>
                <a:ea typeface="標楷體" charset="0"/>
                <a:cs typeface="標楷體" charset="0"/>
              </a:rPr>
              <a:t>新陳代謝的變化</a:t>
            </a:r>
            <a:r>
              <a:rPr lang="zh-TW" altLang="en-US" sz="2000" b="1">
                <a:latin typeface="Times New Roman" charset="0"/>
                <a:ea typeface="標楷體" charset="0"/>
                <a:cs typeface="標楷體" charset="0"/>
              </a:rPr>
              <a:t>：骨質疏鬆、肥胖、糖尿病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5638800" y="1524000"/>
            <a:ext cx="2590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u="sng">
                <a:latin typeface="Times New Roman" charset="0"/>
                <a:ea typeface="標楷體" charset="0"/>
                <a:cs typeface="標楷體" charset="0"/>
              </a:rPr>
              <a:t>自主神經的變化</a:t>
            </a:r>
            <a:r>
              <a:rPr lang="zh-TW" altLang="en-US" b="1">
                <a:latin typeface="Times New Roman" charset="0"/>
                <a:ea typeface="標楷體" charset="0"/>
                <a:cs typeface="標楷體" charset="0"/>
              </a:rPr>
              <a:t>：</a:t>
            </a:r>
            <a:r>
              <a:rPr lang="zh-TW" altLang="en-US" sz="2000" b="1">
                <a:latin typeface="Times New Roman" charset="0"/>
                <a:ea typeface="標楷體" charset="0"/>
                <a:cs typeface="標楷體" charset="0"/>
              </a:rPr>
              <a:t>全身發燙、臉潮紅、流泠汗、心跳加快、腸胃不適、便秘等等</a:t>
            </a:r>
            <a:r>
              <a:rPr lang="en-US" altLang="zh-TW" sz="2000" b="1">
                <a:latin typeface="Arial"/>
                <a:ea typeface="標楷體" charset="0"/>
                <a:cs typeface="標楷體" charset="0"/>
              </a:rPr>
              <a:t>…</a:t>
            </a:r>
            <a:r>
              <a:rPr lang="zh-TW" altLang="en-US" sz="2000" b="1">
                <a:latin typeface="Times New Roman" charset="0"/>
                <a:ea typeface="標楷體" charset="0"/>
                <a:cs typeface="標楷體" charset="0"/>
              </a:rPr>
              <a:t>。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3276600" y="3657600"/>
            <a:ext cx="2743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u="sng">
                <a:latin typeface="Times New Roman" charset="0"/>
                <a:ea typeface="標楷體" charset="0"/>
                <a:cs typeface="標楷體" charset="0"/>
              </a:rPr>
              <a:t>精神神經的變化：</a:t>
            </a:r>
            <a:r>
              <a:rPr lang="zh-TW" altLang="en-US" sz="2000" b="1">
                <a:latin typeface="標楷體" charset="0"/>
                <a:ea typeface="標楷體" charset="0"/>
                <a:cs typeface="標楷體" charset="0"/>
              </a:rPr>
              <a:t>記憶力減退、容易疲勞、缺乏衝勁、不能集中精神、焦慮、抑鬱、失眠等等</a:t>
            </a:r>
            <a:r>
              <a:rPr lang="en-US" altLang="zh-TW" sz="2000" b="1">
                <a:latin typeface="Arial"/>
                <a:ea typeface="標楷體" charset="0"/>
                <a:cs typeface="標楷體" charset="0"/>
              </a:rPr>
              <a:t>…</a:t>
            </a:r>
            <a:r>
              <a:rPr lang="en-US" altLang="zh-TW" sz="2000" b="1">
                <a:latin typeface="標楷體" charset="0"/>
                <a:ea typeface="標楷體" charset="0"/>
                <a:cs typeface="標楷體" charset="0"/>
              </a:rPr>
              <a:t>.. </a:t>
            </a:r>
            <a:r>
              <a:rPr lang="zh-TW" altLang="en-US" sz="2000" b="1">
                <a:latin typeface="標楷體" charset="0"/>
                <a:ea typeface="標楷體" charset="0"/>
                <a:cs typeface="標楷體" charset="0"/>
              </a:rPr>
              <a:t>。</a:t>
            </a:r>
          </a:p>
        </p:txBody>
      </p:sp>
      <p:sp>
        <p:nvSpPr>
          <p:cNvPr id="324618" name="Oval 10"/>
          <p:cNvSpPr>
            <a:spLocks noChangeArrowheads="1"/>
          </p:cNvSpPr>
          <p:nvPr/>
        </p:nvSpPr>
        <p:spPr bwMode="auto">
          <a:xfrm>
            <a:off x="6172200" y="4941888"/>
            <a:ext cx="2971800" cy="19161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4619" name="Text Box 11"/>
          <p:cNvSpPr txBox="1">
            <a:spLocks noChangeArrowheads="1"/>
          </p:cNvSpPr>
          <p:nvPr/>
        </p:nvSpPr>
        <p:spPr bwMode="auto">
          <a:xfrm>
            <a:off x="6629400" y="5105400"/>
            <a:ext cx="2057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u="sng">
                <a:solidFill>
                  <a:srgbClr val="278B2E"/>
                </a:solidFill>
                <a:latin typeface="Times New Roman" charset="0"/>
                <a:ea typeface="標楷體" charset="0"/>
                <a:cs typeface="標楷體" charset="0"/>
              </a:rPr>
              <a:t>性功能衰退</a:t>
            </a:r>
            <a:r>
              <a:rPr lang="zh-TW" altLang="en-US" sz="2400" b="1">
                <a:solidFill>
                  <a:srgbClr val="278B2E"/>
                </a:solidFill>
                <a:latin typeface="Times New Roman" charset="0"/>
                <a:ea typeface="標楷體" charset="0"/>
                <a:cs typeface="標楷體" charset="0"/>
              </a:rPr>
              <a:t>：</a:t>
            </a:r>
            <a:r>
              <a:rPr lang="zh-TW" altLang="en-US" sz="2000" b="1">
                <a:solidFill>
                  <a:srgbClr val="278B2E"/>
                </a:solidFill>
                <a:latin typeface="Times New Roman" charset="0"/>
                <a:ea typeface="標楷體" charset="0"/>
                <a:cs typeface="標楷體" charset="0"/>
              </a:rPr>
              <a:t>性慾減低、勃起障礙、射精量減少沒有快感</a:t>
            </a:r>
            <a:r>
              <a:rPr lang="en-US" altLang="zh-TW" sz="2000" b="1">
                <a:solidFill>
                  <a:srgbClr val="278B2E"/>
                </a:solidFill>
                <a:latin typeface="Arial"/>
                <a:ea typeface="標楷體" charset="0"/>
                <a:cs typeface="標楷體" charset="0"/>
              </a:rPr>
              <a:t>…</a:t>
            </a:r>
            <a:r>
              <a:rPr lang="zh-TW" altLang="en-US" sz="2000" b="1">
                <a:solidFill>
                  <a:srgbClr val="278B2E"/>
                </a:solidFill>
                <a:latin typeface="Times New Roman" charset="0"/>
                <a:ea typeface="標楷體" charset="0"/>
                <a:cs typeface="標楷體" charset="0"/>
              </a:rPr>
              <a:t>。</a:t>
            </a:r>
          </a:p>
        </p:txBody>
      </p:sp>
      <p:sp>
        <p:nvSpPr>
          <p:cNvPr id="324620" name="Oval 12"/>
          <p:cNvSpPr>
            <a:spLocks noChangeArrowheads="1"/>
          </p:cNvSpPr>
          <p:nvPr/>
        </p:nvSpPr>
        <p:spPr bwMode="auto">
          <a:xfrm>
            <a:off x="152400" y="5105400"/>
            <a:ext cx="2667000" cy="1600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4621" name="Text Box 13"/>
          <p:cNvSpPr txBox="1">
            <a:spLocks noChangeArrowheads="1"/>
          </p:cNvSpPr>
          <p:nvPr/>
        </p:nvSpPr>
        <p:spPr bwMode="auto">
          <a:xfrm>
            <a:off x="539750" y="5410200"/>
            <a:ext cx="2016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u="sng">
                <a:solidFill>
                  <a:srgbClr val="278B2E"/>
                </a:solidFill>
                <a:latin typeface="Times New Roman" charset="0"/>
              </a:rPr>
              <a:t>下泌尿症狀</a:t>
            </a:r>
            <a:r>
              <a:rPr lang="zh-TW" altLang="en-US" sz="2000" u="sng">
                <a:solidFill>
                  <a:srgbClr val="278B2E"/>
                </a:solidFill>
                <a:latin typeface="Times New Roman" charset="0"/>
              </a:rPr>
              <a:t>：</a:t>
            </a:r>
            <a:r>
              <a:rPr lang="zh-TW" altLang="en-US" sz="2000" b="1">
                <a:solidFill>
                  <a:srgbClr val="278B2E"/>
                </a:solidFill>
                <a:latin typeface="Times New Roman" charset="0"/>
                <a:ea typeface="標楷體" charset="0"/>
                <a:cs typeface="標楷體" charset="0"/>
              </a:rPr>
              <a:t>頻尿、小便困難</a:t>
            </a:r>
          </a:p>
        </p:txBody>
      </p:sp>
      <p:sp>
        <p:nvSpPr>
          <p:cNvPr id="324622" name="Line 14"/>
          <p:cNvSpPr>
            <a:spLocks noChangeShapeType="1"/>
          </p:cNvSpPr>
          <p:nvPr/>
        </p:nvSpPr>
        <p:spPr bwMode="auto">
          <a:xfrm>
            <a:off x="44958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4623" name="Line 15"/>
          <p:cNvSpPr>
            <a:spLocks noChangeShapeType="1"/>
          </p:cNvSpPr>
          <p:nvPr/>
        </p:nv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4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395288" y="1268413"/>
            <a:ext cx="83534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/>
          <a:lstStyle/>
          <a:p>
            <a:pPr marL="476250" indent="-476250" defTabSz="957263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聖路易大學老化男人睪固酮低下問卷可用於患者的初步篩選</a:t>
            </a:r>
            <a:endParaRPr lang="en-US" altLang="zh-TW" sz="2000">
              <a:effectLst>
                <a:outerShdw blurRad="38100" dist="38100" dir="2700000" algn="tl">
                  <a:srgbClr val="FFFFFF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476250" indent="-476250" defTabSz="957263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zh-TW" sz="2000" b="1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The Saint Louis University Androgen Deficiency in Aging Males (ADAM) questionnaire</a:t>
            </a:r>
            <a:endParaRPr lang="en-US" altLang="zh-TW" sz="2000">
              <a:effectLst>
                <a:outerShdw blurRad="38100" dist="38100" dir="2700000" algn="tl">
                  <a:srgbClr val="FFFFFF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476250" indent="-476250" defTabSz="957263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第</a:t>
            </a:r>
            <a:r>
              <a:rPr lang="en-US" altLang="zh-TW" sz="20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1</a:t>
            </a: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或</a:t>
            </a:r>
            <a:r>
              <a:rPr lang="en-US" altLang="zh-TW" sz="20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7</a:t>
            </a: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題回答「是」，或是其他八題有任三題回答「是」者，就需要進一步確認是否為睪固酮低下症患者</a:t>
            </a:r>
            <a:endParaRPr lang="en-US" altLang="zh-TW" sz="2000">
              <a:effectLst>
                <a:outerShdw blurRad="38100" dist="38100" dir="2700000" algn="tl">
                  <a:srgbClr val="FFFFFF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476250" indent="-476250" defTabSz="957263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zh-TW" sz="2200" u="sng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1    </a:t>
            </a:r>
            <a:r>
              <a:rPr lang="zh-TW" altLang="en-US" sz="2200" u="sng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您是否有性慾</a:t>
            </a:r>
            <a:r>
              <a:rPr lang="en-US" altLang="zh-TW" sz="2200" u="sng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(</a:t>
            </a:r>
            <a:r>
              <a:rPr lang="zh-TW" altLang="en-US" sz="2200" u="sng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性衝動</a:t>
            </a:r>
            <a:r>
              <a:rPr lang="en-US" altLang="zh-TW" sz="2200" u="sng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)</a:t>
            </a:r>
            <a:r>
              <a:rPr lang="zh-TW" altLang="en-US" sz="2200" u="sng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降低的現象？</a:t>
            </a:r>
            <a:endParaRPr lang="en-US" altLang="zh-TW" sz="2200" u="sng">
              <a:effectLst>
                <a:outerShdw blurRad="38100" dist="38100" dir="2700000" algn="tl">
                  <a:srgbClr val="FFFFFF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476250" indent="-476250" defTabSz="957263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zh-TW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2.   </a:t>
            </a:r>
            <a:r>
              <a:rPr lang="zh-TW" alt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您是否覺得比較沒有元氣</a:t>
            </a:r>
            <a:r>
              <a:rPr lang="en-US" altLang="zh-TW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(</a:t>
            </a:r>
            <a:r>
              <a:rPr lang="zh-TW" alt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活力</a:t>
            </a:r>
            <a:r>
              <a:rPr lang="en-US" altLang="zh-TW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)</a:t>
            </a:r>
            <a:r>
              <a:rPr lang="zh-TW" alt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？</a:t>
            </a:r>
            <a:endParaRPr lang="en-US" altLang="zh-TW" sz="2200">
              <a:effectLst>
                <a:outerShdw blurRad="38100" dist="38100" dir="2700000" algn="tl">
                  <a:srgbClr val="FFFFFF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476250" indent="-476250" defTabSz="957263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zh-TW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3.   </a:t>
            </a:r>
            <a:r>
              <a:rPr lang="zh-TW" alt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您是否有體力變差或耐受力下降的現象？</a:t>
            </a:r>
            <a:endParaRPr lang="en-US" altLang="zh-TW" sz="2200">
              <a:effectLst>
                <a:outerShdw blurRad="38100" dist="38100" dir="2700000" algn="tl">
                  <a:srgbClr val="FFFFFF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476250" indent="-476250" defTabSz="957263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zh-TW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4.   </a:t>
            </a:r>
            <a:r>
              <a:rPr lang="zh-TW" alt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您的身高是否有變矮？</a:t>
            </a:r>
            <a:endParaRPr lang="en-US" altLang="zh-TW" sz="2200">
              <a:effectLst>
                <a:outerShdw blurRad="38100" dist="38100" dir="2700000" algn="tl">
                  <a:srgbClr val="FFFFFF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476250" indent="-476250" defTabSz="957263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zh-TW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5.   </a:t>
            </a:r>
            <a:r>
              <a:rPr lang="zh-TW" alt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您是否覺得生活變得比較沒樂趣？</a:t>
            </a:r>
            <a:r>
              <a:rPr lang="en-US" altLang="zh-TW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 </a:t>
            </a:r>
          </a:p>
          <a:p>
            <a:pPr marL="476250" indent="-476250" defTabSz="957263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zh-TW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6.   </a:t>
            </a:r>
            <a:r>
              <a:rPr lang="zh-TW" alt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您是否覺得悲傷或沮喪？</a:t>
            </a:r>
            <a:endParaRPr lang="en-US" altLang="zh-TW" sz="2200" u="sng">
              <a:effectLst>
                <a:outerShdw blurRad="38100" dist="38100" dir="2700000" algn="tl">
                  <a:srgbClr val="FFFFFF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476250" indent="-476250" defTabSz="957263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zh-TW" sz="2200" u="sng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7.   </a:t>
            </a:r>
            <a:r>
              <a:rPr lang="zh-TW" altLang="en-US" sz="2200" u="sng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您的勃起功能是否較不堅挺？</a:t>
            </a:r>
            <a:endParaRPr lang="en-US" altLang="zh-TW" sz="2200" u="sng">
              <a:effectLst>
                <a:outerShdw blurRad="38100" dist="38100" dir="2700000" algn="tl">
                  <a:srgbClr val="FFFFFF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476250" indent="-476250" defTabSz="957263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zh-TW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8.   </a:t>
            </a:r>
            <a:r>
              <a:rPr lang="zh-TW" alt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您是否覺得運動能力變差？</a:t>
            </a:r>
            <a:endParaRPr lang="en-US" altLang="zh-TW" sz="2200">
              <a:effectLst>
                <a:outerShdw blurRad="38100" dist="38100" dir="2700000" algn="tl">
                  <a:srgbClr val="FFFFFF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476250" indent="-476250" defTabSz="957263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zh-TW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9.   </a:t>
            </a:r>
            <a:r>
              <a:rPr lang="zh-TW" alt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您是否在晚餐後會打瞌睡？</a:t>
            </a:r>
            <a:endParaRPr lang="en-US" altLang="zh-TW" sz="2200">
              <a:effectLst>
                <a:outerShdw blurRad="38100" dist="38100" dir="2700000" algn="tl">
                  <a:srgbClr val="FFFFFF"/>
                </a:outerShdw>
              </a:effectLst>
              <a:latin typeface="標楷體" charset="0"/>
              <a:ea typeface="標楷體" charset="0"/>
              <a:cs typeface="標楷體" charset="0"/>
            </a:endParaRPr>
          </a:p>
          <a:p>
            <a:pPr marL="476250" indent="-476250" defTabSz="957263" eaLnBrk="0" hangingPunct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60000"/>
            </a:pPr>
            <a:r>
              <a:rPr lang="en-US" altLang="zh-TW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10. </a:t>
            </a:r>
            <a:r>
              <a:rPr lang="zh-TW" altLang="en-US" sz="2200">
                <a:effectLst>
                  <a:outerShdw blurRad="38100" dist="38100" dir="2700000" algn="tl">
                    <a:srgbClr val="FFFFFF"/>
                  </a:outerShdw>
                </a:effectLst>
                <a:latin typeface="標楷體" charset="0"/>
                <a:ea typeface="標楷體" charset="0"/>
                <a:cs typeface="標楷體" charset="0"/>
              </a:rPr>
              <a:t>您是否有工作表現不佳的現象？</a:t>
            </a: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1447800" y="3048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i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如何知道自己有男性更年期症狀</a:t>
            </a:r>
            <a:r>
              <a:rPr lang="en-US" altLang="zh-TW" sz="3200" b="1" i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?</a:t>
            </a:r>
          </a:p>
        </p:txBody>
      </p:sp>
      <p:sp>
        <p:nvSpPr>
          <p:cNvPr id="325636" name="Line 4"/>
          <p:cNvSpPr>
            <a:spLocks noChangeShapeType="1"/>
          </p:cNvSpPr>
          <p:nvPr/>
        </p:nvSpPr>
        <p:spPr bwMode="auto">
          <a:xfrm>
            <a:off x="76200" y="1143000"/>
            <a:ext cx="891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5946"/>
            <a:ext cx="7772400" cy="521321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4800" dirty="0">
                <a:ea typeface="標楷體" charset="0"/>
                <a:cs typeface="標楷體" charset="0"/>
              </a:rPr>
              <a:t>           </a:t>
            </a:r>
            <a:r>
              <a:rPr lang="en-US" altLang="zh-TW" sz="4800" dirty="0">
                <a:solidFill>
                  <a:srgbClr val="800000"/>
                </a:solidFill>
                <a:ea typeface="標楷體" charset="0"/>
                <a:cs typeface="標楷體" charset="0"/>
              </a:rPr>
              <a:t>  </a:t>
            </a:r>
            <a:r>
              <a:rPr lang="zh-TW" altLang="en-US" sz="4800" dirty="0">
                <a:solidFill>
                  <a:srgbClr val="800000"/>
                </a:solidFill>
                <a:ea typeface="標楷體" charset="0"/>
                <a:cs typeface="標楷體" charset="0"/>
              </a:rPr>
              <a:t>前</a:t>
            </a:r>
            <a:r>
              <a:rPr lang="en-US" altLang="zh-TW" sz="4800" dirty="0">
                <a:solidFill>
                  <a:srgbClr val="800000"/>
                </a:solidFill>
                <a:ea typeface="標楷體" charset="0"/>
                <a:cs typeface="標楷體" charset="0"/>
              </a:rPr>
              <a:t>       </a:t>
            </a:r>
            <a:r>
              <a:rPr lang="zh-TW" altLang="en-US" sz="4800" dirty="0">
                <a:solidFill>
                  <a:srgbClr val="800000"/>
                </a:solidFill>
                <a:ea typeface="標楷體" charset="0"/>
                <a:cs typeface="標楷體" charset="0"/>
              </a:rPr>
              <a:t>言</a:t>
            </a:r>
            <a:r>
              <a:rPr lang="en-US" altLang="zh-TW" sz="4500" dirty="0">
                <a:solidFill>
                  <a:srgbClr val="800000"/>
                </a:solidFill>
                <a:ea typeface="標楷體" charset="0"/>
                <a:cs typeface="標楷體" charset="0"/>
              </a:rPr>
              <a:t/>
            </a:r>
            <a:br>
              <a:rPr lang="en-US" altLang="zh-TW" sz="4500" dirty="0">
                <a:solidFill>
                  <a:srgbClr val="800000"/>
                </a:solidFill>
                <a:ea typeface="標楷體" charset="0"/>
                <a:cs typeface="標楷體" charset="0"/>
              </a:rPr>
            </a:br>
            <a:r>
              <a:rPr lang="en-US" altLang="zh-TW" sz="3200" dirty="0">
                <a:ea typeface="標楷體" charset="0"/>
                <a:cs typeface="標楷體" charset="0"/>
              </a:rPr>
              <a:t>    </a:t>
            </a:r>
            <a:br>
              <a:rPr lang="en-US" altLang="zh-TW" sz="3200" dirty="0">
                <a:ea typeface="標楷體" charset="0"/>
                <a:cs typeface="標楷體" charset="0"/>
              </a:rPr>
            </a:br>
            <a:r>
              <a:rPr lang="en-US" altLang="zh-TW" sz="3200" dirty="0">
                <a:solidFill>
                  <a:srgbClr val="000000"/>
                </a:solidFill>
                <a:ea typeface="標楷體" charset="0"/>
                <a:cs typeface="標楷體" charset="0"/>
              </a:rPr>
              <a:t>      </a:t>
            </a:r>
            <a:r>
              <a:rPr lang="en-US" altLang="zh-TW" sz="3200" dirty="0" smtClean="0">
                <a:solidFill>
                  <a:srgbClr val="000000"/>
                </a:solidFill>
                <a:ea typeface="標楷體" charset="0"/>
                <a:cs typeface="標楷體" charset="0"/>
              </a:rPr>
              <a:t/>
            </a:r>
            <a:br>
              <a:rPr lang="en-US" altLang="zh-TW" sz="3200" dirty="0" smtClean="0">
                <a:solidFill>
                  <a:srgbClr val="000000"/>
                </a:solidFill>
                <a:ea typeface="標楷體" charset="0"/>
                <a:cs typeface="標楷體" charset="0"/>
              </a:rPr>
            </a:br>
            <a:r>
              <a:rPr lang="en-US" altLang="zh-TW" sz="3200" dirty="0" smtClean="0">
                <a:solidFill>
                  <a:srgbClr val="000000"/>
                </a:solidFill>
                <a:ea typeface="標楷體" charset="0"/>
                <a:cs typeface="標楷體" charset="0"/>
              </a:rPr>
              <a:t/>
            </a:r>
            <a:br>
              <a:rPr lang="en-US" altLang="zh-TW" sz="3200" dirty="0" smtClean="0">
                <a:solidFill>
                  <a:srgbClr val="000000"/>
                </a:solidFill>
                <a:ea typeface="標楷體" charset="0"/>
                <a:cs typeface="標楷體" charset="0"/>
              </a:rPr>
            </a:br>
            <a:r>
              <a:rPr lang="zh-TW" altLang="en-US" sz="3000" dirty="0" smtClean="0">
                <a:solidFill>
                  <a:srgbClr val="000000"/>
                </a:solidFill>
                <a:ea typeface="標楷體" charset="0"/>
                <a:cs typeface="標楷體" charset="0"/>
              </a:rPr>
              <a:t>由於科技與醫藥之進步</a:t>
            </a:r>
            <a:r>
              <a:rPr lang="zh-TW" altLang="en-US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，現代社會逐漸步入高齡化，據估計到了</a:t>
            </a:r>
            <a:r>
              <a:rPr lang="en-US" altLang="zh-TW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2050</a:t>
            </a:r>
            <a:r>
              <a:rPr lang="zh-TW" altLang="en-US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年，男性平均壽命</a:t>
            </a:r>
            <a:r>
              <a:rPr lang="en-US" altLang="zh-TW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71.8</a:t>
            </a:r>
            <a:r>
              <a:rPr lang="zh-TW" altLang="en-US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歲，女性平均壽命將高達</a:t>
            </a:r>
            <a:r>
              <a:rPr lang="en-US" altLang="zh-TW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81</a:t>
            </a:r>
            <a:r>
              <a:rPr lang="zh-TW" altLang="en-US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歲。而目前女性平均壽命為</a:t>
            </a:r>
            <a:r>
              <a:rPr lang="en-US" altLang="zh-TW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76</a:t>
            </a:r>
            <a:r>
              <a:rPr lang="zh-TW" altLang="en-US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歲，開始更年期大約為</a:t>
            </a:r>
            <a:r>
              <a:rPr lang="en-US" altLang="zh-TW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45</a:t>
            </a:r>
            <a:r>
              <a:rPr lang="zh-TW" altLang="en-US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～</a:t>
            </a:r>
            <a:r>
              <a:rPr lang="en-US" altLang="zh-TW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55</a:t>
            </a:r>
            <a:r>
              <a:rPr lang="zh-TW" altLang="en-US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歲，故至少還有</a:t>
            </a:r>
            <a:r>
              <a:rPr lang="en-US" altLang="zh-TW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1/3</a:t>
            </a:r>
            <a:r>
              <a:rPr lang="zh-TW" altLang="en-US" sz="3000" dirty="0">
                <a:solidFill>
                  <a:srgbClr val="000000"/>
                </a:solidFill>
                <a:ea typeface="標楷體" charset="0"/>
                <a:cs typeface="標楷體" charset="0"/>
              </a:rPr>
              <a:t>時光將在更年期以後渡過；如何跨越更年期過後的恐慌，正確的營養知識，將可紓解更年期的障礙與不適。</a:t>
            </a:r>
            <a:r>
              <a:rPr lang="en-US" altLang="zh-TW" sz="3000" dirty="0">
                <a:solidFill>
                  <a:srgbClr val="000000"/>
                </a:solidFill>
              </a:rPr>
              <a:t/>
            </a:r>
            <a:br>
              <a:rPr lang="en-US" altLang="zh-TW" sz="3000" dirty="0">
                <a:solidFill>
                  <a:srgbClr val="000000"/>
                </a:solidFill>
              </a:rPr>
            </a:br>
            <a:endParaRPr lang="en-US" altLang="zh-TW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812800" y="876300"/>
            <a:ext cx="3860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4400">
                <a:ea typeface="標楷體" charset="0"/>
                <a:cs typeface="標楷體" charset="0"/>
              </a:rPr>
              <a:t> </a:t>
            </a:r>
            <a:r>
              <a:rPr lang="zh-TW" altLang="en-US" sz="6600" u="sng">
                <a:ea typeface="標楷體" charset="0"/>
                <a:cs typeface="標楷體" charset="0"/>
              </a:rPr>
              <a:t>新的人生</a:t>
            </a:r>
            <a:endParaRPr lang="zh-TW" altLang="en-US" sz="4400" u="sng">
              <a:solidFill>
                <a:schemeClr val="hlink"/>
              </a:solidFill>
              <a:ea typeface="標楷體" charset="0"/>
              <a:cs typeface="標楷體" charset="0"/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083733" y="2286001"/>
            <a:ext cx="7044267" cy="175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1" hangingPunct="1"/>
            <a:r>
              <a:rPr lang="en-US" altLang="zh-TW" sz="5400">
                <a:solidFill>
                  <a:srgbClr val="00FF00"/>
                </a:solidFill>
                <a:ea typeface="標楷體" charset="0"/>
                <a:cs typeface="標楷體" charset="0"/>
              </a:rPr>
              <a:t>45</a:t>
            </a:r>
            <a:r>
              <a:rPr lang="zh-TW" altLang="en-US" sz="5400">
                <a:solidFill>
                  <a:srgbClr val="00FF00"/>
                </a:solidFill>
                <a:ea typeface="標楷體" charset="0"/>
                <a:cs typeface="標楷體" charset="0"/>
              </a:rPr>
              <a:t>歲以後</a:t>
            </a:r>
            <a:endParaRPr lang="en-US" altLang="zh-TW" sz="5400">
              <a:solidFill>
                <a:srgbClr val="00FF00"/>
              </a:solidFill>
              <a:ea typeface="標楷體" charset="0"/>
              <a:cs typeface="標楷體" charset="0"/>
            </a:endParaRPr>
          </a:p>
          <a:p>
            <a:pPr eaLnBrk="1" hangingPunct="1"/>
            <a:r>
              <a:rPr lang="en-US" altLang="zh-TW" sz="5400">
                <a:solidFill>
                  <a:srgbClr val="00FF00"/>
                </a:solidFill>
                <a:ea typeface="標楷體" charset="0"/>
                <a:cs typeface="標楷體" charset="0"/>
              </a:rPr>
              <a:t>       </a:t>
            </a:r>
            <a:r>
              <a:rPr lang="zh-TW" altLang="en-US" sz="5400">
                <a:solidFill>
                  <a:srgbClr val="00FF00"/>
                </a:solidFill>
                <a:ea typeface="標楷體" charset="0"/>
                <a:cs typeface="標楷體" charset="0"/>
              </a:rPr>
              <a:t>人生另一階段</a:t>
            </a:r>
            <a:endParaRPr lang="zh-TW" altLang="en-US" sz="3200">
              <a:solidFill>
                <a:srgbClr val="00FF00"/>
              </a:solidFill>
              <a:ea typeface="標楷體" charset="0"/>
              <a:cs typeface="標楷體" charset="0"/>
            </a:endParaRPr>
          </a:p>
        </p:txBody>
      </p:sp>
      <p:sp>
        <p:nvSpPr>
          <p:cNvPr id="183301" name="AutoShape 5"/>
          <p:cNvSpPr>
            <a:spLocks noChangeArrowheads="1"/>
          </p:cNvSpPr>
          <p:nvPr/>
        </p:nvSpPr>
        <p:spPr bwMode="auto">
          <a:xfrm>
            <a:off x="1286934" y="3505200"/>
            <a:ext cx="880533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utoUpdateAnimBg="0"/>
      <p:bldP spid="183300" grpId="0" autoUpdateAnimBg="0"/>
      <p:bldP spid="1833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474134" y="228600"/>
            <a:ext cx="63669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400" u="sng" dirty="0">
                <a:solidFill>
                  <a:srgbClr val="FF0000"/>
                </a:solidFill>
                <a:ea typeface="標楷體" charset="0"/>
                <a:cs typeface="標楷體" charset="0"/>
              </a:rPr>
              <a:t>45</a:t>
            </a:r>
            <a:r>
              <a:rPr lang="zh-TW" altLang="en-US" sz="4400" u="sng" dirty="0">
                <a:solidFill>
                  <a:srgbClr val="FF0000"/>
                </a:solidFill>
                <a:ea typeface="標楷體" charset="0"/>
                <a:cs typeface="標楷體" charset="0"/>
              </a:rPr>
              <a:t>歲以上女性健康問題</a:t>
            </a:r>
            <a:endParaRPr lang="zh-TW" altLang="en-US" sz="3600" dirty="0">
              <a:solidFill>
                <a:srgbClr val="FF0000"/>
              </a:solidFill>
              <a:ea typeface="標楷體" charset="0"/>
              <a:cs typeface="標楷體" charset="0"/>
            </a:endParaRP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032000" y="1143001"/>
            <a:ext cx="386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>
                <a:ea typeface="標楷體" charset="0"/>
                <a:cs typeface="標楷體" charset="0"/>
              </a:rPr>
              <a:t>因為雌激素分泌減少</a:t>
            </a:r>
            <a:endParaRPr lang="zh-TW" altLang="en-US" sz="2400"/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286934" y="2057401"/>
            <a:ext cx="514773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>
                <a:ea typeface="標楷體" charset="0"/>
                <a:cs typeface="標楷體" charset="0"/>
              </a:rPr>
              <a:t>調制骨質再吸收的因子失控</a:t>
            </a:r>
            <a:endParaRPr lang="zh-TW" altLang="en-US" sz="2400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541867" y="28194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ea typeface="標楷體" charset="0"/>
                <a:cs typeface="標楷體" charset="0"/>
              </a:rPr>
              <a:t>造成造骨細胞減量破骨細胞增長的代謝不平衡</a:t>
            </a: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2912533" y="3733801"/>
            <a:ext cx="345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ea typeface="標楷體" charset="0"/>
                <a:cs typeface="標楷體" charset="0"/>
              </a:rPr>
              <a:t>骨質流失加劇</a:t>
            </a:r>
            <a:endParaRPr lang="zh-TW" altLang="en-US" sz="2400"/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2912534" y="5105400"/>
            <a:ext cx="413173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solidFill>
                  <a:schemeClr val="hlink"/>
                </a:solidFill>
                <a:ea typeface="標楷體" charset="0"/>
                <a:cs typeface="標楷體" charset="0"/>
              </a:rPr>
              <a:t>骨質疏鬆症</a:t>
            </a:r>
            <a:endParaRPr lang="zh-TW" altLang="en-US" sz="2400" dirty="0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2980267" y="5791200"/>
            <a:ext cx="61637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00FF00"/>
                </a:solidFill>
                <a:ea typeface="標楷體" charset="0"/>
                <a:cs typeface="標楷體" charset="0"/>
              </a:rPr>
              <a:t>腰酸背痛、身高縮短、骨骼酸痛、易骨折等</a:t>
            </a:r>
            <a:endParaRPr lang="zh-TW" altLang="en-US" sz="2400">
              <a:ea typeface="標楷體" charset="0"/>
              <a:cs typeface="標楷體" charset="0"/>
            </a:endParaRPr>
          </a:p>
        </p:txBody>
      </p:sp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2912533" y="4953000"/>
            <a:ext cx="2484578" cy="838200"/>
          </a:xfrm>
          <a:prstGeom prst="rect">
            <a:avLst/>
          </a:prstGeom>
          <a:noFill/>
          <a:ln w="60325">
            <a:solidFill>
              <a:srgbClr val="FF00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 flipH="1">
            <a:off x="3860800" y="1676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 flipH="1">
            <a:off x="3860800" y="2514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 flipH="1">
            <a:off x="3860800" y="3352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H="1">
            <a:off x="3860800" y="4191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 flipH="1">
            <a:off x="3860800" y="4495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57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  <p:bldP spid="184324" grpId="0" autoUpdateAnimBg="0"/>
      <p:bldP spid="184325" grpId="0" autoUpdateAnimBg="0"/>
      <p:bldP spid="184327" grpId="0" autoUpdateAnimBg="0"/>
      <p:bldP spid="184328" grpId="0" autoUpdateAnimBg="0"/>
      <p:bldP spid="184329" grpId="0" autoUpdateAnimBg="0"/>
      <p:bldP spid="184330" grpId="0" animBg="1"/>
      <p:bldP spid="184331" grpId="0" animBg="1"/>
      <p:bldP spid="184332" grpId="0" animBg="1"/>
      <p:bldP spid="184333" grpId="0" animBg="1"/>
      <p:bldP spid="184334" grpId="0" animBg="1"/>
      <p:bldP spid="1843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135466" y="2057400"/>
            <a:ext cx="1693333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標楷體" charset="0"/>
                <a:cs typeface="標楷體" charset="0"/>
              </a:rPr>
              <a:t>鈣吸收不足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2370667" y="2057400"/>
            <a:ext cx="12192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solidFill>
                  <a:schemeClr val="hlink"/>
                </a:solidFill>
                <a:ea typeface="標楷體" charset="0"/>
                <a:cs typeface="標楷體" charset="0"/>
              </a:rPr>
              <a:t>鈣缺乏</a:t>
            </a:r>
            <a:endParaRPr lang="zh-TW" altLang="en-US" sz="2400" dirty="0">
              <a:ea typeface="標楷體" charset="0"/>
              <a:cs typeface="標楷體" charset="0"/>
            </a:endParaRP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4064000" y="1676400"/>
            <a:ext cx="1016000" cy="1524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標楷體" charset="0"/>
                <a:cs typeface="標楷體" charset="0"/>
              </a:rPr>
              <a:t>血漿中</a:t>
            </a:r>
            <a:endParaRPr lang="en-US" altLang="zh-TW" sz="2400" dirty="0">
              <a:ea typeface="標楷體" charset="0"/>
              <a:cs typeface="標楷體" charset="0"/>
            </a:endParaRPr>
          </a:p>
          <a:p>
            <a:pPr algn="ctr"/>
            <a:r>
              <a:rPr lang="zh-TW" altLang="en-US" sz="2400" dirty="0">
                <a:ea typeface="標楷體" charset="0"/>
                <a:cs typeface="標楷體" charset="0"/>
              </a:rPr>
              <a:t>鈣濃度</a:t>
            </a:r>
            <a:endParaRPr lang="en-US" altLang="zh-TW" sz="2400" dirty="0">
              <a:ea typeface="標楷體" charset="0"/>
              <a:cs typeface="標楷體" charset="0"/>
            </a:endParaRPr>
          </a:p>
          <a:p>
            <a:pPr algn="ctr"/>
            <a:r>
              <a:rPr lang="zh-TW" altLang="en-US" sz="2400" dirty="0">
                <a:ea typeface="標楷體" charset="0"/>
                <a:cs typeface="標楷體" charset="0"/>
              </a:rPr>
              <a:t>偏低</a:t>
            </a: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5486400" y="1828800"/>
            <a:ext cx="1693333" cy="1219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ea typeface="標楷體" charset="0"/>
                <a:cs typeface="標楷體" charset="0"/>
              </a:rPr>
              <a:t>促進副甲狀腺</a:t>
            </a:r>
            <a:endParaRPr lang="en-US" altLang="zh-TW" sz="2400" dirty="0">
              <a:ea typeface="標楷體" charset="0"/>
              <a:cs typeface="標楷體" charset="0"/>
            </a:endParaRPr>
          </a:p>
          <a:p>
            <a:pPr algn="ctr"/>
            <a:r>
              <a:rPr lang="zh-TW" altLang="en-US" sz="2400" dirty="0">
                <a:ea typeface="標楷體" charset="0"/>
                <a:cs typeface="標楷體" charset="0"/>
              </a:rPr>
              <a:t>增加副甲狀腺</a:t>
            </a:r>
            <a:endParaRPr lang="en-US" altLang="zh-TW" sz="2400" dirty="0">
              <a:ea typeface="標楷體" charset="0"/>
              <a:cs typeface="標楷體" charset="0"/>
            </a:endParaRPr>
          </a:p>
          <a:p>
            <a:pPr algn="ctr"/>
            <a:r>
              <a:rPr lang="zh-TW" altLang="en-US" sz="2400" dirty="0">
                <a:ea typeface="標楷體" charset="0"/>
                <a:cs typeface="標楷體" charset="0"/>
              </a:rPr>
              <a:t>激素分泌</a:t>
            </a: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135467" y="533400"/>
            <a:ext cx="1693333" cy="762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solidFill>
                  <a:srgbClr val="000000"/>
                </a:solidFill>
                <a:ea typeface="標楷體" charset="0"/>
                <a:cs typeface="標楷體" charset="0"/>
              </a:rPr>
              <a:t>鈣攝取不足</a:t>
            </a:r>
            <a:endParaRPr lang="zh-TW" altLang="en-US" sz="2800">
              <a:ea typeface="標楷體" charset="0"/>
              <a:cs typeface="標楷體" charset="0"/>
            </a:endParaRP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2506133" y="609600"/>
            <a:ext cx="14224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solidFill>
                  <a:srgbClr val="000000"/>
                </a:solidFill>
                <a:ea typeface="標楷體" charset="0"/>
                <a:cs typeface="標楷體" charset="0"/>
              </a:rPr>
              <a:t>其他因素</a:t>
            </a:r>
            <a:endParaRPr lang="zh-TW" altLang="en-US" sz="2800">
              <a:ea typeface="標楷體" charset="0"/>
              <a:cs typeface="標楷體" charset="0"/>
            </a:endParaRP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4267200" y="0"/>
            <a:ext cx="3286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ea typeface="標楷體" charset="0"/>
                <a:cs typeface="標楷體" charset="0"/>
              </a:rPr>
              <a:t>家族性</a:t>
            </a:r>
            <a:r>
              <a:rPr lang="zh-TW" altLang="en-US" sz="2400" dirty="0">
                <a:solidFill>
                  <a:schemeClr val="hlink"/>
                </a:solidFill>
                <a:ea typeface="標楷體" charset="0"/>
                <a:cs typeface="標楷體" charset="0"/>
              </a:rPr>
              <a:t>、</a:t>
            </a:r>
            <a:r>
              <a:rPr lang="zh-TW" altLang="en-US" sz="2400" u="sng" dirty="0">
                <a:solidFill>
                  <a:srgbClr val="FF0000"/>
                </a:solidFill>
                <a:ea typeface="標楷體" charset="0"/>
                <a:cs typeface="標楷體" charset="0"/>
              </a:rPr>
              <a:t>更年期後</a:t>
            </a:r>
            <a:endParaRPr lang="zh-TW" altLang="en-US" sz="2400" dirty="0">
              <a:solidFill>
                <a:srgbClr val="FF0000"/>
              </a:solidFill>
              <a:ea typeface="標楷體" charset="0"/>
              <a:cs typeface="標楷體" charset="0"/>
            </a:endParaRPr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 flipH="1">
            <a:off x="3860800" y="228600"/>
            <a:ext cx="406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 flipH="1">
            <a:off x="3048000" y="1295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>
            <a:off x="1761067" y="23622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>
            <a:off x="3657600" y="2438400"/>
            <a:ext cx="3386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57" name="Line 13"/>
          <p:cNvSpPr>
            <a:spLocks noChangeShapeType="1"/>
          </p:cNvSpPr>
          <p:nvPr/>
        </p:nvSpPr>
        <p:spPr bwMode="auto">
          <a:xfrm>
            <a:off x="5147733" y="2438400"/>
            <a:ext cx="3386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58" name="Rectangle 14"/>
          <p:cNvSpPr>
            <a:spLocks noChangeArrowheads="1"/>
          </p:cNvSpPr>
          <p:nvPr/>
        </p:nvSpPr>
        <p:spPr bwMode="auto">
          <a:xfrm>
            <a:off x="135467" y="3505200"/>
            <a:ext cx="1219200" cy="1143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ea typeface="標楷體" charset="0"/>
                <a:cs typeface="標楷體" charset="0"/>
              </a:rPr>
              <a:t>維生素</a:t>
            </a:r>
            <a:r>
              <a:rPr lang="en-US" altLang="zh-TW" sz="2800" dirty="0">
                <a:solidFill>
                  <a:srgbClr val="000000"/>
                </a:solidFill>
                <a:ea typeface="標楷體" charset="0"/>
                <a:cs typeface="標楷體" charset="0"/>
              </a:rPr>
              <a:t>D</a:t>
            </a:r>
          </a:p>
          <a:p>
            <a:pPr algn="ctr"/>
            <a:r>
              <a:rPr lang="zh-TW" altLang="en-US" sz="2800" dirty="0">
                <a:solidFill>
                  <a:srgbClr val="000000"/>
                </a:solidFill>
                <a:ea typeface="標楷體" charset="0"/>
                <a:cs typeface="標楷體" charset="0"/>
              </a:rPr>
              <a:t>不</a:t>
            </a:r>
            <a:r>
              <a:rPr lang="en-US" altLang="zh-TW" sz="2800" dirty="0">
                <a:solidFill>
                  <a:srgbClr val="000000"/>
                </a:solidFill>
                <a:ea typeface="標楷體" charset="0"/>
                <a:cs typeface="標楷體" charset="0"/>
              </a:rPr>
              <a:t>    </a:t>
            </a:r>
            <a:r>
              <a:rPr lang="zh-TW" altLang="en-US" sz="2800" dirty="0" smtClean="0">
                <a:solidFill>
                  <a:srgbClr val="000000"/>
                </a:solidFill>
                <a:ea typeface="標楷體" charset="0"/>
                <a:cs typeface="標楷體" charset="0"/>
              </a:rPr>
              <a:t>足</a:t>
            </a:r>
            <a:endParaRPr lang="zh-TW" altLang="en-US" sz="2800" dirty="0">
              <a:solidFill>
                <a:srgbClr val="000000"/>
              </a:solidFill>
              <a:ea typeface="標楷體" charset="0"/>
              <a:cs typeface="標楷體" charset="0"/>
            </a:endParaRPr>
          </a:p>
        </p:txBody>
      </p:sp>
      <p:sp>
        <p:nvSpPr>
          <p:cNvPr id="185359" name="Rectangle 15"/>
          <p:cNvSpPr>
            <a:spLocks noChangeArrowheads="1"/>
          </p:cNvSpPr>
          <p:nvPr/>
        </p:nvSpPr>
        <p:spPr bwMode="auto">
          <a:xfrm>
            <a:off x="2370667" y="3505200"/>
            <a:ext cx="1693333" cy="685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solidFill>
                  <a:srgbClr val="000000"/>
                </a:solidFill>
                <a:ea typeface="標楷體" charset="0"/>
                <a:cs typeface="標楷體" charset="0"/>
              </a:rPr>
              <a:t>鈣流失過多</a:t>
            </a:r>
            <a:endParaRPr lang="zh-TW" altLang="en-US" sz="2800">
              <a:ea typeface="標楷體" charset="0"/>
              <a:cs typeface="標楷體" charset="0"/>
            </a:endParaRPr>
          </a:p>
        </p:txBody>
      </p:sp>
      <p:sp>
        <p:nvSpPr>
          <p:cNvPr id="185360" name="Rectangle 16"/>
          <p:cNvSpPr>
            <a:spLocks noChangeArrowheads="1"/>
          </p:cNvSpPr>
          <p:nvPr/>
        </p:nvSpPr>
        <p:spPr bwMode="auto">
          <a:xfrm>
            <a:off x="5554134" y="3657600"/>
            <a:ext cx="1693333" cy="1066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ea typeface="標楷體" charset="0"/>
                <a:cs typeface="標楷體" charset="0"/>
              </a:rPr>
              <a:t>使骨質中</a:t>
            </a:r>
            <a:endParaRPr lang="en-US" altLang="zh-TW" sz="28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 algn="ctr"/>
            <a:r>
              <a:rPr lang="zh-TW" altLang="en-US" sz="2800" dirty="0">
                <a:solidFill>
                  <a:srgbClr val="000000"/>
                </a:solidFill>
                <a:ea typeface="標楷體" charset="0"/>
                <a:cs typeface="標楷體" charset="0"/>
              </a:rPr>
              <a:t>鈣質游離</a:t>
            </a:r>
            <a:endParaRPr lang="zh-TW" altLang="en-US" sz="2800" dirty="0">
              <a:ea typeface="標楷體" charset="0"/>
              <a:cs typeface="標楷體" charset="0"/>
            </a:endParaRPr>
          </a:p>
        </p:txBody>
      </p:sp>
      <p:sp>
        <p:nvSpPr>
          <p:cNvPr id="185361" name="Rectangle 17"/>
          <p:cNvSpPr>
            <a:spLocks noChangeArrowheads="1"/>
          </p:cNvSpPr>
          <p:nvPr/>
        </p:nvSpPr>
        <p:spPr bwMode="auto">
          <a:xfrm>
            <a:off x="5215467" y="5334000"/>
            <a:ext cx="2235200" cy="9144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>
                <a:ea typeface="標楷體" charset="0"/>
                <a:cs typeface="標楷體" charset="0"/>
              </a:rPr>
              <a:t>骨質疏鬆症</a:t>
            </a:r>
          </a:p>
        </p:txBody>
      </p:sp>
      <p:sp>
        <p:nvSpPr>
          <p:cNvPr id="185362" name="Rectangle 18"/>
          <p:cNvSpPr>
            <a:spLocks noChangeArrowheads="1"/>
          </p:cNvSpPr>
          <p:nvPr/>
        </p:nvSpPr>
        <p:spPr bwMode="auto">
          <a:xfrm>
            <a:off x="7721600" y="3276600"/>
            <a:ext cx="1083733" cy="16002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進入血液</a:t>
            </a:r>
            <a:endParaRPr lang="en-US" altLang="zh-TW" sz="24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 algn="ctr"/>
            <a:r>
              <a:rPr lang="zh-TW" altLang="en-US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中提高</a:t>
            </a:r>
            <a:endParaRPr lang="en-US" altLang="zh-TW" sz="24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 algn="ctr"/>
            <a:r>
              <a:rPr lang="zh-TW" altLang="en-US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血鈣濃度</a:t>
            </a:r>
            <a:endParaRPr lang="zh-TW" altLang="en-US" sz="2400" dirty="0"/>
          </a:p>
        </p:txBody>
      </p:sp>
      <p:sp>
        <p:nvSpPr>
          <p:cNvPr id="185363" name="Line 19"/>
          <p:cNvSpPr>
            <a:spLocks noChangeShapeType="1"/>
          </p:cNvSpPr>
          <p:nvPr/>
        </p:nvSpPr>
        <p:spPr bwMode="auto">
          <a:xfrm>
            <a:off x="6231467" y="30480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64" name="Line 20"/>
          <p:cNvSpPr>
            <a:spLocks noChangeShapeType="1"/>
          </p:cNvSpPr>
          <p:nvPr/>
        </p:nvSpPr>
        <p:spPr bwMode="auto">
          <a:xfrm>
            <a:off x="6299200" y="4800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65" name="Line 21"/>
          <p:cNvSpPr>
            <a:spLocks noChangeShapeType="1"/>
          </p:cNvSpPr>
          <p:nvPr/>
        </p:nvSpPr>
        <p:spPr bwMode="auto">
          <a:xfrm flipV="1">
            <a:off x="474133" y="2819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66" name="Text Box 22"/>
          <p:cNvSpPr txBox="1">
            <a:spLocks noChangeArrowheads="1"/>
          </p:cNvSpPr>
          <p:nvPr/>
        </p:nvSpPr>
        <p:spPr bwMode="auto">
          <a:xfrm>
            <a:off x="1422400" y="3170761"/>
            <a:ext cx="10837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ea typeface="標楷體" charset="0"/>
                <a:cs typeface="標楷體" charset="0"/>
              </a:rPr>
              <a:t>飲食中過多妨礙吸收因素</a:t>
            </a:r>
          </a:p>
        </p:txBody>
      </p:sp>
      <p:sp>
        <p:nvSpPr>
          <p:cNvPr id="185367" name="Line 23"/>
          <p:cNvSpPr>
            <a:spLocks noChangeShapeType="1"/>
          </p:cNvSpPr>
          <p:nvPr/>
        </p:nvSpPr>
        <p:spPr bwMode="auto">
          <a:xfrm flipH="1" flipV="1">
            <a:off x="1207566" y="2826270"/>
            <a:ext cx="474133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68" name="Line 24"/>
          <p:cNvSpPr>
            <a:spLocks noChangeShapeType="1"/>
          </p:cNvSpPr>
          <p:nvPr/>
        </p:nvSpPr>
        <p:spPr bwMode="auto">
          <a:xfrm flipV="1">
            <a:off x="3048000" y="2819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69" name="Text Box 25"/>
          <p:cNvSpPr txBox="1">
            <a:spLocks noChangeArrowheads="1"/>
          </p:cNvSpPr>
          <p:nvPr/>
        </p:nvSpPr>
        <p:spPr bwMode="auto">
          <a:xfrm>
            <a:off x="4199467" y="4343400"/>
            <a:ext cx="1286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ea typeface="標楷體" charset="0"/>
                <a:cs typeface="標楷體" charset="0"/>
              </a:rPr>
              <a:t>藥物治療</a:t>
            </a:r>
            <a:endParaRPr lang="zh-TW" altLang="en-US" sz="2800">
              <a:ea typeface="標楷體" charset="0"/>
              <a:cs typeface="標楷體" charset="0"/>
            </a:endParaRPr>
          </a:p>
        </p:txBody>
      </p:sp>
      <p:sp>
        <p:nvSpPr>
          <p:cNvPr id="185370" name="Line 26"/>
          <p:cNvSpPr>
            <a:spLocks noChangeShapeType="1"/>
          </p:cNvSpPr>
          <p:nvPr/>
        </p:nvSpPr>
        <p:spPr bwMode="auto">
          <a:xfrm flipH="1" flipV="1">
            <a:off x="3928533" y="4343400"/>
            <a:ext cx="338667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71" name="Line 27"/>
          <p:cNvSpPr>
            <a:spLocks noChangeShapeType="1"/>
          </p:cNvSpPr>
          <p:nvPr/>
        </p:nvSpPr>
        <p:spPr bwMode="auto">
          <a:xfrm>
            <a:off x="4064000" y="3810000"/>
            <a:ext cx="14224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72" name="Line 28"/>
          <p:cNvSpPr>
            <a:spLocks noChangeShapeType="1"/>
          </p:cNvSpPr>
          <p:nvPr/>
        </p:nvSpPr>
        <p:spPr bwMode="auto">
          <a:xfrm>
            <a:off x="7315200" y="4267200"/>
            <a:ext cx="33866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73" name="Line 29"/>
          <p:cNvSpPr>
            <a:spLocks noChangeShapeType="1"/>
          </p:cNvSpPr>
          <p:nvPr/>
        </p:nvSpPr>
        <p:spPr bwMode="auto">
          <a:xfrm>
            <a:off x="4605867" y="10668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74" name="Line 30"/>
          <p:cNvSpPr>
            <a:spLocks noChangeShapeType="1"/>
          </p:cNvSpPr>
          <p:nvPr/>
        </p:nvSpPr>
        <p:spPr bwMode="auto">
          <a:xfrm>
            <a:off x="4605867" y="1066800"/>
            <a:ext cx="3657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75" name="Line 31"/>
          <p:cNvSpPr>
            <a:spLocks noChangeShapeType="1"/>
          </p:cNvSpPr>
          <p:nvPr/>
        </p:nvSpPr>
        <p:spPr bwMode="auto">
          <a:xfrm>
            <a:off x="8195733" y="1066800"/>
            <a:ext cx="0" cy="220980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76" name="Line 32"/>
          <p:cNvSpPr>
            <a:spLocks noChangeShapeType="1"/>
          </p:cNvSpPr>
          <p:nvPr/>
        </p:nvSpPr>
        <p:spPr bwMode="auto">
          <a:xfrm>
            <a:off x="1761067" y="1371600"/>
            <a:ext cx="609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77" name="Text Box 33"/>
          <p:cNvSpPr txBox="1">
            <a:spLocks noChangeArrowheads="1"/>
          </p:cNvSpPr>
          <p:nvPr/>
        </p:nvSpPr>
        <p:spPr bwMode="auto">
          <a:xfrm>
            <a:off x="135467" y="5181601"/>
            <a:ext cx="7450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ea typeface="標楷體" charset="0"/>
                <a:cs typeface="標楷體" charset="0"/>
              </a:rPr>
              <a:t>維生素</a:t>
            </a:r>
            <a:r>
              <a:rPr lang="en-US" altLang="zh-TW" dirty="0">
                <a:ea typeface="標楷體" charset="0"/>
                <a:cs typeface="標楷體" charset="0"/>
              </a:rPr>
              <a:t>D</a:t>
            </a:r>
            <a:r>
              <a:rPr lang="zh-TW" altLang="en-US" dirty="0">
                <a:ea typeface="標楷體" charset="0"/>
                <a:cs typeface="標楷體" charset="0"/>
              </a:rPr>
              <a:t>攝取不足</a:t>
            </a:r>
          </a:p>
        </p:txBody>
      </p:sp>
      <p:sp>
        <p:nvSpPr>
          <p:cNvPr id="185378" name="Text Box 34"/>
          <p:cNvSpPr txBox="1">
            <a:spLocks noChangeArrowheads="1"/>
          </p:cNvSpPr>
          <p:nvPr/>
        </p:nvSpPr>
        <p:spPr bwMode="auto">
          <a:xfrm>
            <a:off x="812800" y="5562601"/>
            <a:ext cx="11514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ea typeface="標楷體" charset="0"/>
                <a:cs typeface="標楷體" charset="0"/>
              </a:rPr>
              <a:t>較少日光曝曬</a:t>
            </a:r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1761067" y="5105401"/>
            <a:ext cx="60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ea typeface="標楷體" charset="0"/>
                <a:cs typeface="標楷體" charset="0"/>
              </a:rPr>
              <a:t>肝腎疾病</a:t>
            </a:r>
          </a:p>
        </p:txBody>
      </p:sp>
      <p:sp>
        <p:nvSpPr>
          <p:cNvPr id="185380" name="Line 36"/>
          <p:cNvSpPr>
            <a:spLocks noChangeShapeType="1"/>
          </p:cNvSpPr>
          <p:nvPr/>
        </p:nvSpPr>
        <p:spPr bwMode="auto">
          <a:xfrm flipV="1">
            <a:off x="406400" y="4724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81" name="Line 37"/>
          <p:cNvSpPr>
            <a:spLocks noChangeShapeType="1"/>
          </p:cNvSpPr>
          <p:nvPr/>
        </p:nvSpPr>
        <p:spPr bwMode="auto">
          <a:xfrm flipH="1" flipV="1">
            <a:off x="745067" y="4724400"/>
            <a:ext cx="541867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82" name="Line 38"/>
          <p:cNvSpPr>
            <a:spLocks noChangeShapeType="1"/>
          </p:cNvSpPr>
          <p:nvPr/>
        </p:nvSpPr>
        <p:spPr bwMode="auto">
          <a:xfrm flipH="1" flipV="1">
            <a:off x="1083734" y="4800600"/>
            <a:ext cx="677333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83" name="Text Box 39"/>
          <p:cNvSpPr txBox="1">
            <a:spLocks noChangeArrowheads="1"/>
          </p:cNvSpPr>
          <p:nvPr/>
        </p:nvSpPr>
        <p:spPr bwMode="auto">
          <a:xfrm>
            <a:off x="2370666" y="5105401"/>
            <a:ext cx="5418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chemeClr val="hlink"/>
                </a:solidFill>
                <a:ea typeface="標楷體" charset="0"/>
                <a:cs typeface="標楷體" charset="0"/>
              </a:rPr>
              <a:t>缺乏運動</a:t>
            </a:r>
            <a:endParaRPr lang="zh-TW" altLang="en-US" dirty="0">
              <a:ea typeface="標楷體" charset="0"/>
              <a:cs typeface="標楷體" charset="0"/>
            </a:endParaRPr>
          </a:p>
        </p:txBody>
      </p:sp>
      <p:sp>
        <p:nvSpPr>
          <p:cNvPr id="185384" name="Text Box 40"/>
          <p:cNvSpPr txBox="1">
            <a:spLocks noChangeArrowheads="1"/>
          </p:cNvSpPr>
          <p:nvPr/>
        </p:nvSpPr>
        <p:spPr bwMode="auto">
          <a:xfrm>
            <a:off x="2980267" y="5334001"/>
            <a:ext cx="40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chemeClr val="hlink"/>
                </a:solidFill>
                <a:ea typeface="標楷體" charset="0"/>
                <a:cs typeface="標楷體" charset="0"/>
              </a:rPr>
              <a:t>壓力</a:t>
            </a:r>
            <a:endParaRPr lang="zh-TW" altLang="en-US" dirty="0">
              <a:ea typeface="標楷體" charset="0"/>
              <a:cs typeface="標楷體" charset="0"/>
            </a:endParaRPr>
          </a:p>
        </p:txBody>
      </p:sp>
      <p:sp>
        <p:nvSpPr>
          <p:cNvPr id="185385" name="Text Box 41"/>
          <p:cNvSpPr txBox="1">
            <a:spLocks noChangeArrowheads="1"/>
          </p:cNvSpPr>
          <p:nvPr/>
        </p:nvSpPr>
        <p:spPr bwMode="auto">
          <a:xfrm>
            <a:off x="3454400" y="5029201"/>
            <a:ext cx="10837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solidFill>
                  <a:schemeClr val="hlink"/>
                </a:solidFill>
                <a:ea typeface="標楷體" charset="0"/>
                <a:cs typeface="標楷體" charset="0"/>
              </a:rPr>
              <a:t>經常喝大量咖啡、茶、酒</a:t>
            </a:r>
          </a:p>
        </p:txBody>
      </p:sp>
      <p:sp>
        <p:nvSpPr>
          <p:cNvPr id="185386" name="Line 42"/>
          <p:cNvSpPr>
            <a:spLocks noChangeShapeType="1"/>
          </p:cNvSpPr>
          <p:nvPr/>
        </p:nvSpPr>
        <p:spPr bwMode="auto">
          <a:xfrm flipV="1">
            <a:off x="2573867" y="4419600"/>
            <a:ext cx="338667" cy="685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87" name="Line 43"/>
          <p:cNvSpPr>
            <a:spLocks noChangeShapeType="1"/>
          </p:cNvSpPr>
          <p:nvPr/>
        </p:nvSpPr>
        <p:spPr bwMode="auto">
          <a:xfrm flipV="1">
            <a:off x="3115733" y="4343400"/>
            <a:ext cx="0" cy="762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88" name="Line 44"/>
          <p:cNvSpPr>
            <a:spLocks noChangeShapeType="1"/>
          </p:cNvSpPr>
          <p:nvPr/>
        </p:nvSpPr>
        <p:spPr bwMode="auto">
          <a:xfrm flipH="1" flipV="1">
            <a:off x="3386667" y="4495800"/>
            <a:ext cx="40640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85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8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8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5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8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8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85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nimBg="1" autoUpdateAnimBg="0"/>
      <p:bldP spid="185347" grpId="0" animBg="1" autoUpdateAnimBg="0"/>
      <p:bldP spid="185348" grpId="0" animBg="1" autoUpdateAnimBg="0"/>
      <p:bldP spid="185349" grpId="0" animBg="1" autoUpdateAnimBg="0"/>
      <p:bldP spid="185350" grpId="0" animBg="1" autoUpdateAnimBg="0"/>
      <p:bldP spid="185351" grpId="0" animBg="1" autoUpdateAnimBg="0"/>
      <p:bldP spid="185352" grpId="0" build="p" autoUpdateAnimBg="0"/>
      <p:bldP spid="185353" grpId="0" animBg="1"/>
      <p:bldP spid="185354" grpId="0" animBg="1"/>
      <p:bldP spid="185355" grpId="0" animBg="1"/>
      <p:bldP spid="185356" grpId="0" animBg="1"/>
      <p:bldP spid="185357" grpId="0" animBg="1"/>
      <p:bldP spid="185358" grpId="0" animBg="1" autoUpdateAnimBg="0"/>
      <p:bldP spid="185359" grpId="0" animBg="1" autoUpdateAnimBg="0"/>
      <p:bldP spid="185360" grpId="0" animBg="1" autoUpdateAnimBg="0"/>
      <p:bldP spid="185361" grpId="0" animBg="1" autoUpdateAnimBg="0"/>
      <p:bldP spid="185362" grpId="0" animBg="1" autoUpdateAnimBg="0"/>
      <p:bldP spid="185363" grpId="0" animBg="1"/>
      <p:bldP spid="185364" grpId="0" animBg="1"/>
      <p:bldP spid="185365" grpId="0" animBg="1"/>
      <p:bldP spid="185366" grpId="0" build="p" autoUpdateAnimBg="0"/>
      <p:bldP spid="185367" grpId="0" animBg="1"/>
      <p:bldP spid="185368" grpId="0" animBg="1"/>
      <p:bldP spid="185369" grpId="0" build="p" autoUpdateAnimBg="0"/>
      <p:bldP spid="185370" grpId="0" animBg="1"/>
      <p:bldP spid="185371" grpId="0" animBg="1"/>
      <p:bldP spid="185372" grpId="0" animBg="1"/>
      <p:bldP spid="185373" grpId="0" animBg="1"/>
      <p:bldP spid="185374" grpId="0" animBg="1"/>
      <p:bldP spid="185375" grpId="0" animBg="1"/>
      <p:bldP spid="185376" grpId="0" animBg="1"/>
      <p:bldP spid="185377" grpId="0" build="p" autoUpdateAnimBg="0"/>
      <p:bldP spid="185378" grpId="0" build="p" autoUpdateAnimBg="0"/>
      <p:bldP spid="185379" grpId="0" autoUpdateAnimBg="0"/>
      <p:bldP spid="185380" grpId="0" animBg="1"/>
      <p:bldP spid="185381" grpId="0" animBg="1"/>
      <p:bldP spid="185382" grpId="0" animBg="1"/>
      <p:bldP spid="185383" grpId="0" build="p" autoUpdateAnimBg="0"/>
      <p:bldP spid="185384" grpId="0" build="p" autoUpdateAnimBg="0"/>
      <p:bldP spid="185385" grpId="0" build="p" autoUpdateAnimBg="0"/>
      <p:bldP spid="185386" grpId="0" animBg="1"/>
      <p:bldP spid="185387" grpId="0" animBg="1"/>
      <p:bldP spid="1853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982366" y="323165"/>
            <a:ext cx="4801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u="sng" dirty="0">
                <a:ea typeface="標楷體" charset="0"/>
                <a:cs typeface="標楷體" charset="0"/>
              </a:rPr>
              <a:t>更年期女性的營養保健</a:t>
            </a:r>
            <a:endParaRPr lang="zh-TW" altLang="en-US" sz="3600" dirty="0">
              <a:ea typeface="標楷體" charset="0"/>
              <a:cs typeface="標楷體" charset="0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1954737" y="1161365"/>
            <a:ext cx="4801314" cy="646331"/>
          </a:xfrm>
          <a:prstGeom prst="rect">
            <a:avLst/>
          </a:prstGeom>
          <a:solidFill>
            <a:schemeClr val="accent1"/>
          </a:solidFill>
          <a:ln w="101600" cap="rnd">
            <a:pattFill prst="dkHorz">
              <a:fgClr>
                <a:srgbClr val="FFCCFF"/>
              </a:fgClr>
              <a:bgClr>
                <a:srgbClr val="FFFFFF"/>
              </a:bgClr>
            </a:patt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降低骨質疏鬆症的發生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032001" y="1828800"/>
            <a:ext cx="428835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latin typeface="標楷體" charset="0"/>
                <a:ea typeface="標楷體" charset="0"/>
                <a:cs typeface="標楷體" charset="0"/>
              </a:rPr>
              <a:t>阻止或延緩骨質疏鬆症</a:t>
            </a:r>
            <a:endParaRPr lang="zh-TW" altLang="en-US" sz="3600">
              <a:solidFill>
                <a:srgbClr val="00FF00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flipV="1">
            <a:off x="3793067" y="2438400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 flipH="1">
            <a:off x="1896533" y="2438400"/>
            <a:ext cx="2032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016000" y="2733150"/>
            <a:ext cx="11079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chemeClr val="hlink"/>
                </a:solidFill>
                <a:ea typeface="華康仿宋體" charset="0"/>
                <a:cs typeface="華康仿宋體" charset="0"/>
              </a:rPr>
              <a:t>保養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3251200" y="2743200"/>
            <a:ext cx="14315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000000"/>
                </a:solidFill>
                <a:ea typeface="華康仿宋體" charset="0"/>
                <a:cs typeface="華康仿宋體" charset="0"/>
              </a:rPr>
              <a:t>營養</a:t>
            </a:r>
            <a:endParaRPr lang="zh-TW" altLang="en-US" sz="3600" dirty="0">
              <a:solidFill>
                <a:srgbClr val="000000"/>
              </a:solidFill>
              <a:ea typeface="華康仿宋體" charset="0"/>
              <a:cs typeface="華康仿宋體" charset="0"/>
            </a:endParaRP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H="1" flipV="1">
            <a:off x="5350933" y="2438400"/>
            <a:ext cx="338667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5621867" y="2743200"/>
            <a:ext cx="1600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66FFFF"/>
                </a:solidFill>
                <a:ea typeface="華康仿宋體" charset="0"/>
                <a:cs typeface="華康仿宋體" charset="0"/>
              </a:rPr>
              <a:t>修養</a:t>
            </a: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135467" y="3448591"/>
            <a:ext cx="2573867" cy="2308324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bg2"/>
                </a:solidFill>
              </a:rPr>
              <a:t>防止或減少骨鈣的</a:t>
            </a:r>
            <a:endParaRPr lang="en-US" altLang="zh-TW" dirty="0">
              <a:solidFill>
                <a:schemeClr val="bg2"/>
              </a:solidFill>
            </a:endParaRPr>
          </a:p>
          <a:p>
            <a:r>
              <a:rPr lang="zh-TW" altLang="en-US" dirty="0">
                <a:solidFill>
                  <a:schemeClr val="bg2"/>
                </a:solidFill>
              </a:rPr>
              <a:t>流失</a:t>
            </a:r>
            <a:endParaRPr lang="en-US" altLang="zh-TW" dirty="0">
              <a:solidFill>
                <a:schemeClr val="bg2"/>
              </a:solidFill>
            </a:endParaRPr>
          </a:p>
          <a:p>
            <a:r>
              <a:rPr lang="en-US" altLang="zh-TW" dirty="0">
                <a:solidFill>
                  <a:schemeClr val="bg2"/>
                </a:solidFill>
              </a:rPr>
              <a:t>˙</a:t>
            </a:r>
            <a:r>
              <a:rPr lang="zh-TW" altLang="en-US" dirty="0">
                <a:solidFill>
                  <a:schemeClr val="bg2"/>
                </a:solidFill>
              </a:rPr>
              <a:t>定期適量運動</a:t>
            </a:r>
            <a:endParaRPr lang="en-US" altLang="zh-TW" dirty="0">
              <a:solidFill>
                <a:schemeClr val="bg2"/>
              </a:solidFill>
            </a:endParaRPr>
          </a:p>
          <a:p>
            <a:r>
              <a:rPr lang="en-US" altLang="zh-TW" dirty="0">
                <a:solidFill>
                  <a:schemeClr val="bg2"/>
                </a:solidFill>
              </a:rPr>
              <a:t>˙</a:t>
            </a:r>
            <a:r>
              <a:rPr lang="zh-TW" altLang="en-US" dirty="0">
                <a:solidFill>
                  <a:schemeClr val="bg2"/>
                </a:solidFill>
              </a:rPr>
              <a:t>平日適當的日曬</a:t>
            </a:r>
            <a:endParaRPr lang="en-US" altLang="zh-TW" dirty="0">
              <a:solidFill>
                <a:schemeClr val="bg2"/>
              </a:solidFill>
            </a:endParaRPr>
          </a:p>
          <a:p>
            <a:r>
              <a:rPr lang="en-US" altLang="zh-TW" dirty="0">
                <a:solidFill>
                  <a:schemeClr val="bg2"/>
                </a:solidFill>
              </a:rPr>
              <a:t>˙</a:t>
            </a:r>
            <a:r>
              <a:rPr lang="zh-TW" altLang="en-US" dirty="0">
                <a:solidFill>
                  <a:schemeClr val="bg2"/>
                </a:solidFill>
              </a:rPr>
              <a:t>維持理想體重</a:t>
            </a:r>
            <a:endParaRPr lang="en-US" altLang="zh-TW" dirty="0">
              <a:solidFill>
                <a:schemeClr val="bg2"/>
              </a:solidFill>
            </a:endParaRPr>
          </a:p>
          <a:p>
            <a:r>
              <a:rPr lang="en-US" altLang="zh-TW" dirty="0">
                <a:solidFill>
                  <a:schemeClr val="bg2"/>
                </a:solidFill>
              </a:rPr>
              <a:t>˙</a:t>
            </a:r>
            <a:r>
              <a:rPr lang="zh-TW" altLang="en-US" dirty="0">
                <a:solidFill>
                  <a:schemeClr val="bg2"/>
                </a:solidFill>
              </a:rPr>
              <a:t>戒除不良習慣</a:t>
            </a:r>
            <a:endParaRPr lang="en-US" altLang="zh-TW" dirty="0">
              <a:solidFill>
                <a:schemeClr val="bg2"/>
              </a:solidFill>
            </a:endParaRPr>
          </a:p>
          <a:p>
            <a:r>
              <a:rPr lang="en-US" altLang="zh-TW" dirty="0">
                <a:solidFill>
                  <a:schemeClr val="bg2"/>
                </a:solidFill>
              </a:rPr>
              <a:t>  </a:t>
            </a:r>
            <a:r>
              <a:rPr lang="zh-TW" altLang="en-US" dirty="0">
                <a:solidFill>
                  <a:schemeClr val="bg2"/>
                </a:solidFill>
              </a:rPr>
              <a:t>、嗜好，如酗酒</a:t>
            </a:r>
            <a:endParaRPr lang="en-US" altLang="zh-TW" dirty="0">
              <a:solidFill>
                <a:schemeClr val="bg2"/>
              </a:solidFill>
            </a:endParaRPr>
          </a:p>
          <a:p>
            <a:r>
              <a:rPr lang="en-US" altLang="zh-TW" dirty="0">
                <a:solidFill>
                  <a:schemeClr val="bg2"/>
                </a:solidFill>
              </a:rPr>
              <a:t>˙</a:t>
            </a:r>
            <a:r>
              <a:rPr lang="zh-TW" altLang="en-US" dirty="0">
                <a:solidFill>
                  <a:schemeClr val="bg2"/>
                </a:solidFill>
              </a:rPr>
              <a:t>適當的雌激素治療</a:t>
            </a: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2980267" y="3429000"/>
            <a:ext cx="2641600" cy="240989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000000"/>
                </a:solidFill>
              </a:rPr>
              <a:t>預防鈣營養不良</a:t>
            </a:r>
            <a:endParaRPr lang="en-US" altLang="zh-TW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dirty="0">
                <a:solidFill>
                  <a:srgbClr val="000000"/>
                </a:solidFill>
              </a:rPr>
              <a:t>˙</a:t>
            </a:r>
            <a:r>
              <a:rPr lang="zh-TW" altLang="en-US" dirty="0">
                <a:solidFill>
                  <a:srgbClr val="000000"/>
                </a:solidFill>
              </a:rPr>
              <a:t>飲食中足夠的鈣</a:t>
            </a:r>
            <a:endParaRPr lang="en-US" altLang="zh-TW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dirty="0">
                <a:solidFill>
                  <a:srgbClr val="000000"/>
                </a:solidFill>
              </a:rPr>
              <a:t>   </a:t>
            </a:r>
            <a:r>
              <a:rPr lang="zh-TW" altLang="en-US" dirty="0">
                <a:solidFill>
                  <a:srgbClr val="000000"/>
                </a:solidFill>
              </a:rPr>
              <a:t>、</a:t>
            </a:r>
            <a:r>
              <a:rPr lang="en-US" altLang="zh-TW" dirty="0">
                <a:solidFill>
                  <a:srgbClr val="000000"/>
                </a:solidFill>
              </a:rPr>
              <a:t> </a:t>
            </a:r>
            <a:r>
              <a:rPr lang="zh-TW" altLang="en-US" dirty="0">
                <a:solidFill>
                  <a:srgbClr val="000000"/>
                </a:solidFill>
              </a:rPr>
              <a:t>磷、鎂、</a:t>
            </a:r>
            <a:endParaRPr lang="en-US" altLang="zh-TW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dirty="0">
                <a:solidFill>
                  <a:srgbClr val="000000"/>
                </a:solidFill>
              </a:rPr>
              <a:t>    </a:t>
            </a:r>
            <a:r>
              <a:rPr lang="zh-TW" altLang="en-US" dirty="0">
                <a:solidFill>
                  <a:srgbClr val="000000"/>
                </a:solidFill>
              </a:rPr>
              <a:t>蛋白質、</a:t>
            </a:r>
            <a:r>
              <a:rPr lang="en-US" altLang="zh-TW" dirty="0">
                <a:solidFill>
                  <a:srgbClr val="000000"/>
                </a:solidFill>
              </a:rPr>
              <a:t> </a:t>
            </a:r>
            <a:r>
              <a:rPr lang="zh-TW" altLang="en-US" dirty="0">
                <a:solidFill>
                  <a:srgbClr val="000000"/>
                </a:solidFill>
              </a:rPr>
              <a:t>維生素</a:t>
            </a:r>
            <a:r>
              <a:rPr lang="en-US" altLang="zh-TW" dirty="0">
                <a:solidFill>
                  <a:srgbClr val="000000"/>
                </a:solidFill>
              </a:rPr>
              <a:t>D</a:t>
            </a:r>
          </a:p>
          <a:p>
            <a:pPr>
              <a:lnSpc>
                <a:spcPct val="120000"/>
              </a:lnSpc>
            </a:pPr>
            <a:r>
              <a:rPr lang="en-US" altLang="zh-TW" dirty="0">
                <a:solidFill>
                  <a:srgbClr val="000000"/>
                </a:solidFill>
              </a:rPr>
              <a:t>    </a:t>
            </a:r>
            <a:r>
              <a:rPr lang="zh-TW" altLang="en-US" dirty="0">
                <a:solidFill>
                  <a:srgbClr val="000000"/>
                </a:solidFill>
              </a:rPr>
              <a:t>維生素</a:t>
            </a:r>
            <a:r>
              <a:rPr lang="en-US" altLang="zh-TW" dirty="0">
                <a:solidFill>
                  <a:srgbClr val="000000"/>
                </a:solidFill>
              </a:rPr>
              <a:t>C</a:t>
            </a:r>
          </a:p>
          <a:p>
            <a:pPr>
              <a:lnSpc>
                <a:spcPct val="120000"/>
              </a:lnSpc>
            </a:pPr>
            <a:r>
              <a:rPr lang="en-US" altLang="zh-TW" dirty="0">
                <a:solidFill>
                  <a:srgbClr val="000000"/>
                </a:solidFill>
              </a:rPr>
              <a:t>˙</a:t>
            </a:r>
            <a:r>
              <a:rPr lang="zh-TW" altLang="en-US" dirty="0">
                <a:solidFill>
                  <a:srgbClr val="000000"/>
                </a:solidFill>
              </a:rPr>
              <a:t>適量補充鈣和</a:t>
            </a:r>
            <a:endParaRPr lang="en-US" altLang="zh-TW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dirty="0">
                <a:solidFill>
                  <a:srgbClr val="000000"/>
                </a:solidFill>
              </a:rPr>
              <a:t>    </a:t>
            </a:r>
            <a:r>
              <a:rPr lang="zh-TW" altLang="en-US" dirty="0">
                <a:solidFill>
                  <a:srgbClr val="000000"/>
                </a:solidFill>
              </a:rPr>
              <a:t>維生素</a:t>
            </a:r>
            <a:r>
              <a:rPr lang="en-US" altLang="zh-TW" dirty="0">
                <a:solidFill>
                  <a:srgbClr val="000000"/>
                </a:solidFill>
              </a:rPr>
              <a:t>D </a:t>
            </a: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892800" y="3429001"/>
            <a:ext cx="2912533" cy="2239074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>
                <a:solidFill>
                  <a:srgbClr val="000000"/>
                </a:solidFill>
              </a:rPr>
              <a:t>舒解壓力，提升鈣的利用</a:t>
            </a:r>
            <a:endParaRPr lang="en-US" altLang="zh-TW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TW" dirty="0">
                <a:solidFill>
                  <a:srgbClr val="000000"/>
                </a:solidFill>
              </a:rPr>
              <a:t>˙</a:t>
            </a:r>
            <a:r>
              <a:rPr lang="zh-TW" altLang="en-US" dirty="0">
                <a:solidFill>
                  <a:srgbClr val="000000"/>
                </a:solidFill>
              </a:rPr>
              <a:t>樂觀，爽朗心情</a:t>
            </a:r>
            <a:endParaRPr lang="en-US" altLang="zh-TW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TW" dirty="0">
                <a:solidFill>
                  <a:srgbClr val="000000"/>
                </a:solidFill>
              </a:rPr>
              <a:t>˙</a:t>
            </a:r>
            <a:r>
              <a:rPr lang="zh-TW" altLang="en-US" dirty="0">
                <a:solidFill>
                  <a:srgbClr val="000000"/>
                </a:solidFill>
              </a:rPr>
              <a:t>保持自我圓融、</a:t>
            </a:r>
            <a:endParaRPr lang="en-US" altLang="zh-TW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TW" dirty="0">
                <a:solidFill>
                  <a:srgbClr val="000000"/>
                </a:solidFill>
              </a:rPr>
              <a:t>    </a:t>
            </a:r>
            <a:r>
              <a:rPr lang="zh-TW" altLang="en-US" dirty="0">
                <a:solidFill>
                  <a:srgbClr val="000000"/>
                </a:solidFill>
              </a:rPr>
              <a:t>自我消融態度</a:t>
            </a:r>
            <a:endParaRPr lang="en-US" altLang="zh-TW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TW" dirty="0">
                <a:solidFill>
                  <a:srgbClr val="000000"/>
                </a:solidFill>
              </a:rPr>
              <a:t>˙</a:t>
            </a:r>
            <a:r>
              <a:rPr lang="zh-TW" altLang="en-US" dirty="0">
                <a:solidFill>
                  <a:srgbClr val="000000"/>
                </a:solidFill>
              </a:rPr>
              <a:t>適當的休閒和社交活動</a:t>
            </a:r>
            <a:endParaRPr lang="en-US" altLang="zh-TW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TW" dirty="0">
                <a:solidFill>
                  <a:srgbClr val="000000"/>
                </a:solidFill>
              </a:rPr>
              <a:t>˙</a:t>
            </a:r>
            <a:r>
              <a:rPr lang="zh-TW" altLang="en-US" dirty="0">
                <a:solidFill>
                  <a:srgbClr val="000000"/>
                </a:solidFill>
              </a:rPr>
              <a:t>調整自己，適應改變</a:t>
            </a:r>
          </a:p>
        </p:txBody>
      </p:sp>
    </p:spTree>
    <p:extLst>
      <p:ext uri="{BB962C8B-B14F-4D97-AF65-F5344CB8AC3E}">
        <p14:creationId xmlns:p14="http://schemas.microsoft.com/office/powerpoint/2010/main" val="16314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nimBg="1" autoUpdateAnimBg="0"/>
      <p:bldP spid="189451" grpId="0" animBg="1" autoUpdateAnimBg="0"/>
      <p:bldP spid="189452" grpId="0" animBg="1" autoUpdateAnimBg="0"/>
      <p:bldP spid="18945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135692" y="990600"/>
            <a:ext cx="677108" cy="4724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solidFill>
                  <a:srgbClr val="000000"/>
                </a:solidFill>
              </a:rPr>
              <a:t>絕妙的組合，全方位配方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1286933" y="228601"/>
            <a:ext cx="1557867" cy="461665"/>
          </a:xfrm>
          <a:prstGeom prst="rect">
            <a:avLst/>
          </a:prstGeom>
          <a:solidFill>
            <a:srgbClr val="99FFCC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異黃酮素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1286933" y="1905001"/>
            <a:ext cx="1151467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乳蛋白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1286933" y="4114801"/>
            <a:ext cx="1625600" cy="46166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維生素</a:t>
            </a:r>
            <a:r>
              <a:rPr lang="en-US" altLang="zh-TW" sz="2400" dirty="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354667" y="5334001"/>
            <a:ext cx="1557867" cy="46166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葡萄糖胺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7247467" y="2667001"/>
            <a:ext cx="1761067" cy="156966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改善骨質密度，抑阻及降低骨質疏鬆症</a:t>
            </a:r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 flipV="1">
            <a:off x="812800" y="685800"/>
            <a:ext cx="474133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>
            <a:off x="812800" y="3352800"/>
            <a:ext cx="541867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15" name="Line 19"/>
          <p:cNvSpPr>
            <a:spLocks noChangeShapeType="1"/>
          </p:cNvSpPr>
          <p:nvPr/>
        </p:nvSpPr>
        <p:spPr bwMode="auto">
          <a:xfrm flipV="1">
            <a:off x="812800" y="2362200"/>
            <a:ext cx="474133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>
            <a:off x="812800" y="3429000"/>
            <a:ext cx="406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17" name="Line 21"/>
          <p:cNvSpPr>
            <a:spLocks noChangeShapeType="1"/>
          </p:cNvSpPr>
          <p:nvPr/>
        </p:nvSpPr>
        <p:spPr bwMode="auto">
          <a:xfrm>
            <a:off x="2438400" y="2209800"/>
            <a:ext cx="406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18" name="Line 22"/>
          <p:cNvSpPr>
            <a:spLocks noChangeShapeType="1"/>
          </p:cNvSpPr>
          <p:nvPr/>
        </p:nvSpPr>
        <p:spPr bwMode="auto">
          <a:xfrm>
            <a:off x="2844800" y="4572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19" name="Line 23"/>
          <p:cNvSpPr>
            <a:spLocks noChangeShapeType="1"/>
          </p:cNvSpPr>
          <p:nvPr/>
        </p:nvSpPr>
        <p:spPr bwMode="auto">
          <a:xfrm>
            <a:off x="2912534" y="4419600"/>
            <a:ext cx="37253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20" name="Line 24"/>
          <p:cNvSpPr>
            <a:spLocks noChangeShapeType="1"/>
          </p:cNvSpPr>
          <p:nvPr/>
        </p:nvSpPr>
        <p:spPr bwMode="auto">
          <a:xfrm>
            <a:off x="2912533" y="5638800"/>
            <a:ext cx="33866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21" name="Line 25"/>
          <p:cNvSpPr>
            <a:spLocks noChangeShapeType="1"/>
          </p:cNvSpPr>
          <p:nvPr/>
        </p:nvSpPr>
        <p:spPr bwMode="auto">
          <a:xfrm>
            <a:off x="5892800" y="457200"/>
            <a:ext cx="10160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22" name="Line 26"/>
          <p:cNvSpPr>
            <a:spLocks noChangeShapeType="1"/>
          </p:cNvSpPr>
          <p:nvPr/>
        </p:nvSpPr>
        <p:spPr bwMode="auto">
          <a:xfrm flipV="1">
            <a:off x="6299200" y="3429000"/>
            <a:ext cx="6096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23" name="Line 27"/>
          <p:cNvSpPr>
            <a:spLocks noChangeShapeType="1"/>
          </p:cNvSpPr>
          <p:nvPr/>
        </p:nvSpPr>
        <p:spPr bwMode="auto">
          <a:xfrm>
            <a:off x="6908800" y="3429000"/>
            <a:ext cx="27093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2844800" y="457200"/>
            <a:ext cx="3251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ea typeface="標楷體" charset="0"/>
                <a:cs typeface="標楷體" charset="0"/>
              </a:rPr>
              <a:t>代謝為女性荷爾蒙，抑阻骨鈣的釋出，促進骨鈣的蓄積和骨質之生成</a:t>
            </a:r>
            <a:r>
              <a:rPr lang="zh-TW" altLang="en-US" sz="2400" dirty="0">
                <a:ea typeface="標楷體" charset="0"/>
                <a:cs typeface="標楷體" charset="0"/>
              </a:rPr>
              <a:t>。</a:t>
            </a:r>
          </a:p>
        </p:txBody>
      </p:sp>
      <p:sp>
        <p:nvSpPr>
          <p:cNvPr id="157726" name="Text Box 30"/>
          <p:cNvSpPr txBox="1">
            <a:spLocks noChangeArrowheads="1"/>
          </p:cNvSpPr>
          <p:nvPr/>
        </p:nvSpPr>
        <p:spPr bwMode="auto">
          <a:xfrm>
            <a:off x="1557867" y="3200401"/>
            <a:ext cx="541867" cy="461665"/>
          </a:xfrm>
          <a:prstGeom prst="rect">
            <a:avLst/>
          </a:prstGeom>
          <a:solidFill>
            <a:srgbClr val="FFCC99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鈣</a:t>
            </a:r>
          </a:p>
        </p:txBody>
      </p:sp>
      <p:sp>
        <p:nvSpPr>
          <p:cNvPr id="157727" name="Line 31"/>
          <p:cNvSpPr>
            <a:spLocks noChangeShapeType="1"/>
          </p:cNvSpPr>
          <p:nvPr/>
        </p:nvSpPr>
        <p:spPr bwMode="auto">
          <a:xfrm>
            <a:off x="812800" y="3429000"/>
            <a:ext cx="7450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28" name="Line 32"/>
          <p:cNvSpPr>
            <a:spLocks noChangeShapeType="1"/>
          </p:cNvSpPr>
          <p:nvPr/>
        </p:nvSpPr>
        <p:spPr bwMode="auto">
          <a:xfrm>
            <a:off x="2099733" y="3429000"/>
            <a:ext cx="48090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729" name="Text Box 33"/>
          <p:cNvSpPr txBox="1">
            <a:spLocks noChangeArrowheads="1"/>
          </p:cNvSpPr>
          <p:nvPr/>
        </p:nvSpPr>
        <p:spPr bwMode="auto">
          <a:xfrm>
            <a:off x="2167467" y="2438400"/>
            <a:ext cx="46058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作為骨細胞的構成份；促進鈣的吸收</a:t>
            </a:r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2709333" y="3429000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作為骨鈣的構成份</a:t>
            </a:r>
          </a:p>
        </p:txBody>
      </p:sp>
      <p:sp>
        <p:nvSpPr>
          <p:cNvPr id="157732" name="Rectangle 36"/>
          <p:cNvSpPr>
            <a:spLocks noChangeArrowheads="1"/>
          </p:cNvSpPr>
          <p:nvPr/>
        </p:nvSpPr>
        <p:spPr bwMode="auto">
          <a:xfrm>
            <a:off x="2980267" y="4371975"/>
            <a:ext cx="24929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促進鈣的吸收和利用</a:t>
            </a:r>
          </a:p>
        </p:txBody>
      </p:sp>
      <p:sp>
        <p:nvSpPr>
          <p:cNvPr id="157733" name="Text Box 37"/>
          <p:cNvSpPr txBox="1">
            <a:spLocks noChangeArrowheads="1"/>
          </p:cNvSpPr>
          <p:nvPr/>
        </p:nvSpPr>
        <p:spPr bwMode="auto">
          <a:xfrm>
            <a:off x="3251200" y="5638800"/>
            <a:ext cx="264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合成軟骨的必需物質</a:t>
            </a:r>
          </a:p>
        </p:txBody>
      </p:sp>
    </p:spTree>
    <p:extLst>
      <p:ext uri="{BB962C8B-B14F-4D97-AF65-F5344CB8AC3E}">
        <p14:creationId xmlns:p14="http://schemas.microsoft.com/office/powerpoint/2010/main" val="34655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25" grpId="0" autoUpdateAnimBg="0"/>
      <p:bldP spid="157729" grpId="0" autoUpdateAnimBg="0"/>
      <p:bldP spid="157730" grpId="0" autoUpdateAnimBg="0"/>
      <p:bldP spid="157732" grpId="0" autoUpdateAnimBg="0"/>
      <p:bldP spid="15773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474134" y="221160"/>
            <a:ext cx="63669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400" u="sng" dirty="0" smtClean="0">
                <a:solidFill>
                  <a:srgbClr val="FF0000"/>
                </a:solidFill>
                <a:ea typeface="標楷體" charset="0"/>
                <a:cs typeface="標楷體" charset="0"/>
              </a:rPr>
              <a:t>45</a:t>
            </a:r>
            <a:r>
              <a:rPr lang="zh-TW" altLang="en-US" sz="4400" u="sng" dirty="0">
                <a:solidFill>
                  <a:srgbClr val="FF0000"/>
                </a:solidFill>
                <a:ea typeface="標楷體" charset="0"/>
                <a:cs typeface="標楷體" charset="0"/>
              </a:rPr>
              <a:t>歲以上女性健康問題</a:t>
            </a:r>
            <a:endParaRPr lang="zh-TW" altLang="en-US" sz="3600" dirty="0">
              <a:solidFill>
                <a:srgbClr val="FF0000"/>
              </a:solidFill>
              <a:ea typeface="標楷體" charset="0"/>
              <a:cs typeface="標楷體" charset="0"/>
            </a:endParaRP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135467" y="990601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800" dirty="0">
                <a:ea typeface="標楷體" charset="0"/>
                <a:cs typeface="標楷體" charset="0"/>
              </a:rPr>
              <a:t>因為雌激素分泌減少，可能增</a:t>
            </a:r>
            <a:r>
              <a:rPr lang="zh-TW" altLang="en-US" sz="2800" dirty="0" smtClean="0">
                <a:ea typeface="標楷體" charset="0"/>
                <a:cs typeface="標楷體" charset="0"/>
              </a:rPr>
              <a:t>加</a:t>
            </a:r>
            <a:r>
              <a:rPr lang="en-US" altLang="zh-TW" sz="2800" dirty="0" smtClean="0">
                <a:ea typeface="標楷體" charset="0"/>
                <a:cs typeface="標楷體" charset="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ea typeface="標楷體" charset="0"/>
                <a:cs typeface="標楷體" charset="0"/>
              </a:rPr>
              <a:t>心血管</a:t>
            </a:r>
            <a:r>
              <a:rPr lang="zh-TW" altLang="en-US" sz="2800" dirty="0">
                <a:solidFill>
                  <a:srgbClr val="FF0000"/>
                </a:solidFill>
                <a:ea typeface="標楷體" charset="0"/>
                <a:cs typeface="標楷體" charset="0"/>
              </a:rPr>
              <a:t>疾病罹患率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2099733" y="1981201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ea typeface="標楷體" charset="0"/>
                <a:cs typeface="標楷體" charset="0"/>
              </a:rPr>
              <a:t>雌激素等女性激素</a:t>
            </a:r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>
            <a:off x="3318933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2099733" y="2590800"/>
            <a:ext cx="406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ea typeface="標楷體" charset="0"/>
                <a:cs typeface="標楷體" charset="0"/>
              </a:rPr>
              <a:t>抑制肝脂酵素的活性</a:t>
            </a:r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>
            <a:off x="3318933" y="3048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3318933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2167467" y="3200400"/>
            <a:ext cx="47413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ea typeface="標楷體" charset="0"/>
                <a:cs typeface="標楷體" charset="0"/>
              </a:rPr>
              <a:t>影響血脂組成及代謝</a:t>
            </a:r>
          </a:p>
        </p:txBody>
      </p:sp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354667" y="4038600"/>
            <a:ext cx="5689600" cy="26670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2400">
              <a:solidFill>
                <a:schemeClr val="bg2"/>
              </a:solidFill>
            </a:endParaRP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422400" y="4114800"/>
            <a:ext cx="562186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造成好的膽固醇上升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          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壞的膽固醇下降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000" dirty="0">
                <a:solidFill>
                  <a:srgbClr val="000000"/>
                </a:solidFill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維持血管的彈性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直接作用於血管壁上，使血管擴張，</a:t>
            </a:r>
            <a:r>
              <a:rPr lang="zh-TW" altLang="en-US" sz="2000" dirty="0" smtClean="0">
                <a:solidFill>
                  <a:srgbClr val="000000"/>
                </a:solidFill>
                <a:ea typeface="標楷體" charset="0"/>
                <a:cs typeface="標楷體" charset="0"/>
              </a:rPr>
              <a:t>血</a:t>
            </a:r>
            <a:r>
              <a:rPr lang="en-US" altLang="zh-TW" sz="2000" dirty="0" smtClean="0">
                <a:solidFill>
                  <a:srgbClr val="000000"/>
                </a:solidFill>
                <a:ea typeface="標楷體" charset="0"/>
                <a:cs typeface="標楷體" charset="0"/>
              </a:rPr>
              <a:t> </a:t>
            </a:r>
            <a:r>
              <a:rPr lang="zh-TW" altLang="en-US" sz="2000" dirty="0" smtClean="0">
                <a:solidFill>
                  <a:srgbClr val="000000"/>
                </a:solidFill>
                <a:ea typeface="標楷體" charset="0"/>
                <a:cs typeface="標楷體" charset="0"/>
              </a:rPr>
              <a:t>流增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加</a:t>
            </a:r>
            <a:r>
              <a:rPr lang="zh-TW" altLang="en-US" sz="2000" dirty="0" smtClean="0">
                <a:solidFill>
                  <a:srgbClr val="000000"/>
                </a:solidFill>
                <a:ea typeface="標楷體" charset="0"/>
                <a:cs typeface="標楷體" charset="0"/>
              </a:rPr>
              <a:t>，</a:t>
            </a:r>
            <a:endParaRPr lang="en-US" altLang="zh-TW" sz="2000" dirty="0" smtClean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 smtClean="0">
                <a:solidFill>
                  <a:srgbClr val="000000"/>
                </a:solidFill>
                <a:ea typeface="標楷體" charset="0"/>
                <a:cs typeface="標楷體" charset="0"/>
              </a:rPr>
              <a:t>   </a:t>
            </a:r>
            <a:r>
              <a:rPr lang="zh-TW" altLang="en-US" sz="2000" dirty="0" smtClean="0">
                <a:solidFill>
                  <a:srgbClr val="000000"/>
                </a:solidFill>
                <a:ea typeface="標楷體" charset="0"/>
                <a:cs typeface="標楷體" charset="0"/>
              </a:rPr>
              <a:t>因而不易發生血管阻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塞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zh-TW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utoUpdateAnimBg="0"/>
      <p:bldP spid="186372" grpId="0" autoUpdateAnimBg="0"/>
      <p:bldP spid="186373" grpId="0" animBg="1"/>
      <p:bldP spid="186374" grpId="0" autoUpdateAnimBg="0"/>
      <p:bldP spid="186375" grpId="0" animBg="1"/>
      <p:bldP spid="186376" grpId="0" animBg="1"/>
      <p:bldP spid="186377" grpId="0" autoUpdateAnimBg="0"/>
      <p:bldP spid="186378" grpId="0" animBg="1" autoUpdateAnimBg="0"/>
      <p:bldP spid="18637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6976533" y="1981201"/>
            <a:ext cx="21674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ea typeface="標楷體" charset="0"/>
                <a:cs typeface="標楷體" charset="0"/>
              </a:rPr>
              <a:t>動脈粥狀硬化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270934" y="304800"/>
            <a:ext cx="8749393" cy="6324600"/>
            <a:chOff x="270934" y="304800"/>
            <a:chExt cx="8749393" cy="6324600"/>
          </a:xfrm>
        </p:grpSpPr>
        <p:sp>
          <p:nvSpPr>
            <p:cNvPr id="187394" name="Text Box 2"/>
            <p:cNvSpPr txBox="1">
              <a:spLocks noChangeArrowheads="1"/>
            </p:cNvSpPr>
            <p:nvPr/>
          </p:nvSpPr>
          <p:spPr bwMode="auto">
            <a:xfrm>
              <a:off x="3522133" y="381000"/>
              <a:ext cx="94826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800" dirty="0">
                  <a:ea typeface="標楷體" charset="0"/>
                  <a:cs typeface="標楷體" charset="0"/>
                </a:rPr>
                <a:t>肥胖</a:t>
              </a:r>
            </a:p>
          </p:txBody>
        </p:sp>
        <p:sp>
          <p:nvSpPr>
            <p:cNvPr id="187395" name="Text Box 3"/>
            <p:cNvSpPr txBox="1">
              <a:spLocks noChangeArrowheads="1"/>
            </p:cNvSpPr>
            <p:nvPr/>
          </p:nvSpPr>
          <p:spPr bwMode="auto">
            <a:xfrm>
              <a:off x="7450667" y="357188"/>
              <a:ext cx="1569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3600">
                  <a:ea typeface="標楷體" charset="0"/>
                  <a:cs typeface="標楷體" charset="0"/>
                </a:rPr>
                <a:t>糖尿病</a:t>
              </a:r>
              <a:endParaRPr lang="zh-TW" altLang="en-US" sz="3200"/>
            </a:p>
          </p:txBody>
        </p:sp>
        <p:sp>
          <p:nvSpPr>
            <p:cNvPr id="187396" name="Text Box 4"/>
            <p:cNvSpPr txBox="1">
              <a:spLocks noChangeArrowheads="1"/>
            </p:cNvSpPr>
            <p:nvPr/>
          </p:nvSpPr>
          <p:spPr bwMode="auto">
            <a:xfrm>
              <a:off x="6908800" y="457200"/>
              <a:ext cx="1846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/>
                <a:t>                    </a:t>
              </a:r>
            </a:p>
          </p:txBody>
        </p:sp>
        <p:sp>
          <p:nvSpPr>
            <p:cNvPr id="187397" name="Text Box 5"/>
            <p:cNvSpPr txBox="1">
              <a:spLocks noChangeArrowheads="1"/>
            </p:cNvSpPr>
            <p:nvPr/>
          </p:nvSpPr>
          <p:spPr bwMode="auto">
            <a:xfrm>
              <a:off x="6841067" y="457200"/>
              <a:ext cx="108373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en-US" sz="2400"/>
            </a:p>
          </p:txBody>
        </p:sp>
        <p:sp>
          <p:nvSpPr>
            <p:cNvPr id="187398" name="Rectangle 6"/>
            <p:cNvSpPr>
              <a:spLocks noChangeArrowheads="1"/>
            </p:cNvSpPr>
            <p:nvPr/>
          </p:nvSpPr>
          <p:spPr bwMode="auto">
            <a:xfrm>
              <a:off x="270934" y="304800"/>
              <a:ext cx="1490133" cy="6858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3200">
                  <a:solidFill>
                    <a:srgbClr val="000000"/>
                  </a:solidFill>
                  <a:ea typeface="標楷體" charset="0"/>
                  <a:cs typeface="標楷體" charset="0"/>
                </a:rPr>
                <a:t>飲食</a:t>
              </a:r>
              <a:endParaRPr lang="zh-TW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/>
          </p:nvSpPr>
          <p:spPr bwMode="auto">
            <a:xfrm>
              <a:off x="2641600" y="1905000"/>
              <a:ext cx="2844800" cy="533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3200">
                  <a:ea typeface="標楷體" charset="0"/>
                  <a:cs typeface="標楷體" charset="0"/>
                </a:rPr>
                <a:t>高血膽固醇</a:t>
              </a:r>
            </a:p>
          </p:txBody>
        </p:sp>
        <p:sp>
          <p:nvSpPr>
            <p:cNvPr id="187400" name="Text Box 8"/>
            <p:cNvSpPr txBox="1">
              <a:spLocks noChangeArrowheads="1"/>
            </p:cNvSpPr>
            <p:nvPr/>
          </p:nvSpPr>
          <p:spPr bwMode="auto">
            <a:xfrm>
              <a:off x="5147733" y="1066800"/>
              <a:ext cx="176106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800" dirty="0">
                  <a:ea typeface="標楷體" charset="0"/>
                  <a:cs typeface="標楷體" charset="0"/>
                </a:rPr>
                <a:t>缺乏運動</a:t>
              </a:r>
            </a:p>
          </p:txBody>
        </p:sp>
        <p:sp>
          <p:nvSpPr>
            <p:cNvPr id="187402" name="Rectangle 10"/>
            <p:cNvSpPr>
              <a:spLocks noChangeArrowheads="1"/>
            </p:cNvSpPr>
            <p:nvPr/>
          </p:nvSpPr>
          <p:spPr bwMode="auto">
            <a:xfrm>
              <a:off x="2844800" y="3581400"/>
              <a:ext cx="2641600" cy="68580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3200" dirty="0">
                  <a:solidFill>
                    <a:srgbClr val="000000"/>
                  </a:solidFill>
                  <a:ea typeface="標楷體" charset="0"/>
                  <a:cs typeface="標楷體" charset="0"/>
                </a:rPr>
                <a:t>心血管性疾病</a:t>
              </a:r>
            </a:p>
          </p:txBody>
        </p:sp>
        <p:sp>
          <p:nvSpPr>
            <p:cNvPr id="187403" name="Rectangle 11"/>
            <p:cNvSpPr>
              <a:spLocks noChangeArrowheads="1"/>
            </p:cNvSpPr>
            <p:nvPr/>
          </p:nvSpPr>
          <p:spPr bwMode="auto">
            <a:xfrm>
              <a:off x="338667" y="3657600"/>
              <a:ext cx="1557867" cy="533400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3200" dirty="0">
                  <a:solidFill>
                    <a:srgbClr val="000000"/>
                  </a:solidFill>
                  <a:ea typeface="標楷體" charset="0"/>
                  <a:cs typeface="標楷體" charset="0"/>
                </a:rPr>
                <a:t>高血壓</a:t>
              </a:r>
            </a:p>
          </p:txBody>
        </p:sp>
        <p:sp>
          <p:nvSpPr>
            <p:cNvPr id="187404" name="Text Box 12"/>
            <p:cNvSpPr txBox="1">
              <a:spLocks noChangeArrowheads="1"/>
            </p:cNvSpPr>
            <p:nvPr/>
          </p:nvSpPr>
          <p:spPr bwMode="auto">
            <a:xfrm>
              <a:off x="7382934" y="3505200"/>
              <a:ext cx="128693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800" dirty="0">
                  <a:ea typeface="標楷體" charset="0"/>
                  <a:cs typeface="標楷體" charset="0"/>
                </a:rPr>
                <a:t>栓塞症</a:t>
              </a:r>
            </a:p>
          </p:txBody>
        </p:sp>
        <p:sp>
          <p:nvSpPr>
            <p:cNvPr id="187405" name="Rectangle 13"/>
            <p:cNvSpPr>
              <a:spLocks noChangeArrowheads="1"/>
            </p:cNvSpPr>
            <p:nvPr/>
          </p:nvSpPr>
          <p:spPr bwMode="auto">
            <a:xfrm>
              <a:off x="7721600" y="5410200"/>
              <a:ext cx="1083733" cy="6858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3200">
                  <a:solidFill>
                    <a:srgbClr val="000000"/>
                  </a:solidFill>
                  <a:ea typeface="標楷體" charset="0"/>
                  <a:cs typeface="標楷體" charset="0"/>
                </a:rPr>
                <a:t>飲食</a:t>
              </a:r>
              <a:endParaRPr lang="zh-TW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87406" name="Rectangle 14"/>
            <p:cNvSpPr>
              <a:spLocks noChangeArrowheads="1"/>
            </p:cNvSpPr>
            <p:nvPr/>
          </p:nvSpPr>
          <p:spPr bwMode="auto">
            <a:xfrm>
              <a:off x="5960533" y="5410200"/>
              <a:ext cx="1219200" cy="609600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3200">
                  <a:ea typeface="標楷體" charset="0"/>
                  <a:cs typeface="標楷體" charset="0"/>
                </a:rPr>
                <a:t>抽煙</a:t>
              </a:r>
            </a:p>
          </p:txBody>
        </p:sp>
        <p:sp>
          <p:nvSpPr>
            <p:cNvPr id="187407" name="Text Box 15"/>
            <p:cNvSpPr txBox="1">
              <a:spLocks noChangeArrowheads="1"/>
            </p:cNvSpPr>
            <p:nvPr/>
          </p:nvSpPr>
          <p:spPr bwMode="auto">
            <a:xfrm>
              <a:off x="474133" y="5410200"/>
              <a:ext cx="1016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800" dirty="0">
                  <a:ea typeface="標楷體" charset="0"/>
                  <a:cs typeface="標楷體" charset="0"/>
                </a:rPr>
                <a:t>老年</a:t>
              </a:r>
            </a:p>
          </p:txBody>
        </p:sp>
        <p:sp>
          <p:nvSpPr>
            <p:cNvPr id="187408" name="Text Box 16"/>
            <p:cNvSpPr txBox="1">
              <a:spLocks noChangeArrowheads="1"/>
            </p:cNvSpPr>
            <p:nvPr/>
          </p:nvSpPr>
          <p:spPr bwMode="auto">
            <a:xfrm>
              <a:off x="1693334" y="5486400"/>
              <a:ext cx="149013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800" dirty="0">
                  <a:ea typeface="標楷體" charset="0"/>
                  <a:cs typeface="標楷體" charset="0"/>
                </a:rPr>
                <a:t>遺傳性</a:t>
              </a:r>
            </a:p>
          </p:txBody>
        </p:sp>
        <p:sp>
          <p:nvSpPr>
            <p:cNvPr id="187409" name="Text Box 17"/>
            <p:cNvSpPr txBox="1">
              <a:spLocks noChangeArrowheads="1"/>
            </p:cNvSpPr>
            <p:nvPr/>
          </p:nvSpPr>
          <p:spPr bwMode="auto">
            <a:xfrm>
              <a:off x="3386667" y="5257801"/>
              <a:ext cx="2032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 dirty="0" smtClean="0">
                  <a:ea typeface="標楷體" charset="0"/>
                  <a:cs typeface="標楷體" charset="0"/>
                </a:rPr>
                <a:t>男性，女性</a:t>
              </a:r>
              <a:endParaRPr lang="en-US" altLang="zh-TW" sz="2400" dirty="0">
                <a:ea typeface="標楷體" charset="0"/>
                <a:cs typeface="標楷體" charset="0"/>
              </a:endParaRPr>
            </a:p>
            <a:p>
              <a:pPr>
                <a:spcBef>
                  <a:spcPct val="50000"/>
                </a:spcBef>
              </a:pPr>
              <a:r>
                <a:rPr lang="zh-TW" altLang="en-US" sz="2400" dirty="0">
                  <a:ea typeface="標楷體" charset="0"/>
                  <a:cs typeface="標楷體" charset="0"/>
                </a:rPr>
                <a:t>更</a:t>
              </a:r>
              <a:r>
                <a:rPr lang="zh-TW" altLang="en-US" sz="2400" dirty="0" smtClean="0">
                  <a:ea typeface="標楷體" charset="0"/>
                  <a:cs typeface="標楷體" charset="0"/>
                </a:rPr>
                <a:t>年期</a:t>
              </a:r>
              <a:endParaRPr lang="zh-TW" altLang="en-US" sz="2400" dirty="0">
                <a:ea typeface="標楷體" charset="0"/>
                <a:cs typeface="標楷體" charset="0"/>
              </a:endParaRPr>
            </a:p>
          </p:txBody>
        </p:sp>
        <p:sp>
          <p:nvSpPr>
            <p:cNvPr id="187410" name="Line 18"/>
            <p:cNvSpPr>
              <a:spLocks noChangeShapeType="1"/>
            </p:cNvSpPr>
            <p:nvPr/>
          </p:nvSpPr>
          <p:spPr bwMode="auto">
            <a:xfrm>
              <a:off x="948267" y="1066800"/>
              <a:ext cx="0" cy="2514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11" name="Line 19"/>
            <p:cNvSpPr>
              <a:spLocks noChangeShapeType="1"/>
            </p:cNvSpPr>
            <p:nvPr/>
          </p:nvSpPr>
          <p:spPr bwMode="auto">
            <a:xfrm flipH="1">
              <a:off x="1286933" y="914400"/>
              <a:ext cx="1828800" cy="259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12" name="Line 20"/>
            <p:cNvSpPr>
              <a:spLocks noChangeShapeType="1"/>
            </p:cNvSpPr>
            <p:nvPr/>
          </p:nvSpPr>
          <p:spPr bwMode="auto">
            <a:xfrm>
              <a:off x="1828800" y="685800"/>
              <a:ext cx="15578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13" name="Line 21"/>
            <p:cNvSpPr>
              <a:spLocks noChangeShapeType="1"/>
            </p:cNvSpPr>
            <p:nvPr/>
          </p:nvSpPr>
          <p:spPr bwMode="auto">
            <a:xfrm>
              <a:off x="3928533" y="990600"/>
              <a:ext cx="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14" name="Line 22"/>
            <p:cNvSpPr>
              <a:spLocks noChangeShapeType="1"/>
            </p:cNvSpPr>
            <p:nvPr/>
          </p:nvSpPr>
          <p:spPr bwMode="auto">
            <a:xfrm>
              <a:off x="3928533" y="2667000"/>
              <a:ext cx="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15" name="Line 23"/>
            <p:cNvSpPr>
              <a:spLocks noChangeShapeType="1"/>
            </p:cNvSpPr>
            <p:nvPr/>
          </p:nvSpPr>
          <p:spPr bwMode="auto">
            <a:xfrm flipH="1" flipV="1">
              <a:off x="948267" y="4419600"/>
              <a:ext cx="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16" name="Line 24"/>
            <p:cNvSpPr>
              <a:spLocks noChangeShapeType="1"/>
            </p:cNvSpPr>
            <p:nvPr/>
          </p:nvSpPr>
          <p:spPr bwMode="auto">
            <a:xfrm>
              <a:off x="4876800" y="685800"/>
              <a:ext cx="23029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17" name="Line 25"/>
            <p:cNvSpPr>
              <a:spLocks noChangeShapeType="1"/>
            </p:cNvSpPr>
            <p:nvPr/>
          </p:nvSpPr>
          <p:spPr bwMode="auto">
            <a:xfrm>
              <a:off x="8128000" y="9144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18" name="Line 26"/>
            <p:cNvSpPr>
              <a:spLocks noChangeShapeType="1"/>
            </p:cNvSpPr>
            <p:nvPr/>
          </p:nvSpPr>
          <p:spPr bwMode="auto">
            <a:xfrm>
              <a:off x="8128000" y="2514600"/>
              <a:ext cx="0" cy="106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19" name="Line 27"/>
            <p:cNvSpPr>
              <a:spLocks noChangeShapeType="1"/>
            </p:cNvSpPr>
            <p:nvPr/>
          </p:nvSpPr>
          <p:spPr bwMode="auto">
            <a:xfrm flipH="1" flipV="1">
              <a:off x="3996267" y="4343400"/>
              <a:ext cx="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20" name="Rectangle 28"/>
            <p:cNvSpPr>
              <a:spLocks noChangeArrowheads="1"/>
            </p:cNvSpPr>
            <p:nvPr/>
          </p:nvSpPr>
          <p:spPr bwMode="auto">
            <a:xfrm>
              <a:off x="3251200" y="5334000"/>
              <a:ext cx="2235200" cy="1295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21" name="Line 29"/>
            <p:cNvSpPr>
              <a:spLocks noChangeShapeType="1"/>
            </p:cNvSpPr>
            <p:nvPr/>
          </p:nvSpPr>
          <p:spPr bwMode="auto">
            <a:xfrm flipV="1">
              <a:off x="1219200" y="4343400"/>
              <a:ext cx="1490133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22" name="Line 30"/>
            <p:cNvSpPr>
              <a:spLocks noChangeShapeType="1"/>
            </p:cNvSpPr>
            <p:nvPr/>
          </p:nvSpPr>
          <p:spPr bwMode="auto">
            <a:xfrm flipH="1" flipV="1">
              <a:off x="1354667" y="4419600"/>
              <a:ext cx="81280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23" name="Line 31"/>
            <p:cNvSpPr>
              <a:spLocks noChangeShapeType="1"/>
            </p:cNvSpPr>
            <p:nvPr/>
          </p:nvSpPr>
          <p:spPr bwMode="auto">
            <a:xfrm flipV="1">
              <a:off x="2573867" y="4419600"/>
              <a:ext cx="81280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24" name="Line 32"/>
            <p:cNvSpPr>
              <a:spLocks noChangeShapeType="1"/>
            </p:cNvSpPr>
            <p:nvPr/>
          </p:nvSpPr>
          <p:spPr bwMode="auto">
            <a:xfrm flipH="1" flipV="1">
              <a:off x="5215467" y="4419600"/>
              <a:ext cx="101600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25" name="Line 33"/>
            <p:cNvSpPr>
              <a:spLocks noChangeShapeType="1"/>
            </p:cNvSpPr>
            <p:nvPr/>
          </p:nvSpPr>
          <p:spPr bwMode="auto">
            <a:xfrm flipV="1">
              <a:off x="6908800" y="4114800"/>
              <a:ext cx="1083733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26" name="Line 34"/>
            <p:cNvSpPr>
              <a:spLocks noChangeShapeType="1"/>
            </p:cNvSpPr>
            <p:nvPr/>
          </p:nvSpPr>
          <p:spPr bwMode="auto">
            <a:xfrm flipH="1" flipV="1">
              <a:off x="8128000" y="4267200"/>
              <a:ext cx="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27" name="Line 35"/>
            <p:cNvSpPr>
              <a:spLocks noChangeShapeType="1"/>
            </p:cNvSpPr>
            <p:nvPr/>
          </p:nvSpPr>
          <p:spPr bwMode="auto">
            <a:xfrm>
              <a:off x="5621867" y="2286000"/>
              <a:ext cx="1219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28" name="Line 36"/>
            <p:cNvSpPr>
              <a:spLocks noChangeShapeType="1"/>
            </p:cNvSpPr>
            <p:nvPr/>
          </p:nvSpPr>
          <p:spPr bwMode="auto">
            <a:xfrm flipH="1">
              <a:off x="5554134" y="2590800"/>
              <a:ext cx="1896533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29" name="Line 37"/>
            <p:cNvSpPr>
              <a:spLocks noChangeShapeType="1"/>
            </p:cNvSpPr>
            <p:nvPr/>
          </p:nvSpPr>
          <p:spPr bwMode="auto">
            <a:xfrm flipH="1" flipV="1">
              <a:off x="5757334" y="3886200"/>
              <a:ext cx="14901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30" name="Line 38"/>
            <p:cNvSpPr>
              <a:spLocks noChangeShapeType="1"/>
            </p:cNvSpPr>
            <p:nvPr/>
          </p:nvSpPr>
          <p:spPr bwMode="auto">
            <a:xfrm flipH="1" flipV="1">
              <a:off x="4402667" y="914400"/>
              <a:ext cx="745067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31" name="Line 39"/>
            <p:cNvSpPr>
              <a:spLocks noChangeShapeType="1"/>
            </p:cNvSpPr>
            <p:nvPr/>
          </p:nvSpPr>
          <p:spPr bwMode="auto">
            <a:xfrm flipH="1">
              <a:off x="4402667" y="1524000"/>
              <a:ext cx="745067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7434" name="Line 42"/>
            <p:cNvSpPr>
              <a:spLocks noChangeShapeType="1"/>
            </p:cNvSpPr>
            <p:nvPr/>
          </p:nvSpPr>
          <p:spPr bwMode="auto">
            <a:xfrm flipV="1">
              <a:off x="1964267" y="3962400"/>
              <a:ext cx="7450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72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1964267" y="271983"/>
            <a:ext cx="55361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u="sng" dirty="0">
                <a:ea typeface="標楷體" charset="0"/>
                <a:cs typeface="標楷體" charset="0"/>
              </a:rPr>
              <a:t>更年期女性的營養保健</a:t>
            </a:r>
            <a:endParaRPr lang="zh-TW" altLang="en-US" sz="3600" dirty="0">
              <a:ea typeface="標楷體" charset="0"/>
              <a:cs typeface="標楷體" charset="0"/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964267" y="1143000"/>
            <a:ext cx="5262979" cy="646331"/>
          </a:xfrm>
          <a:prstGeom prst="rect">
            <a:avLst/>
          </a:prstGeom>
          <a:solidFill>
            <a:schemeClr val="accent1"/>
          </a:solidFill>
          <a:ln w="101600" cap="rnd">
            <a:pattFill prst="dkHorz">
              <a:fgClr>
                <a:srgbClr val="FFCCFF"/>
              </a:fgClr>
              <a:bgClr>
                <a:srgbClr val="FFFFFF"/>
              </a:bgClr>
            </a:patt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減少心血管疾病的罹患率</a:t>
            </a:r>
          </a:p>
        </p:txBody>
      </p:sp>
      <p:sp>
        <p:nvSpPr>
          <p:cNvPr id="190468" name="Line 4"/>
          <p:cNvSpPr>
            <a:spLocks noChangeShapeType="1"/>
          </p:cNvSpPr>
          <p:nvPr/>
        </p:nvSpPr>
        <p:spPr bwMode="auto">
          <a:xfrm flipV="1">
            <a:off x="4153409" y="1981200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0469" name="Line 5"/>
          <p:cNvSpPr>
            <a:spLocks noChangeShapeType="1"/>
          </p:cNvSpPr>
          <p:nvPr/>
        </p:nvSpPr>
        <p:spPr bwMode="auto">
          <a:xfrm flipH="1">
            <a:off x="1964267" y="1981200"/>
            <a:ext cx="4064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1151467" y="2348460"/>
            <a:ext cx="11079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chemeClr val="hlink"/>
                </a:solidFill>
                <a:ea typeface="華康仿宋體" charset="0"/>
                <a:cs typeface="華康仿宋體" charset="0"/>
              </a:rPr>
              <a:t>保養</a:t>
            </a: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3614728" y="2362200"/>
            <a:ext cx="14119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CCFF"/>
                </a:solidFill>
                <a:ea typeface="華康仿宋體" charset="0"/>
                <a:cs typeface="華康仿宋體" charset="0"/>
              </a:rPr>
              <a:t>營養</a:t>
            </a:r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 flipH="1" flipV="1">
            <a:off x="6472127" y="1981200"/>
            <a:ext cx="338667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6417140" y="2338920"/>
            <a:ext cx="15376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66FFFF"/>
                </a:solidFill>
                <a:ea typeface="華康仿宋體" charset="0"/>
                <a:cs typeface="華康仿宋體" charset="0"/>
              </a:rPr>
              <a:t>修養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203200" y="3087181"/>
            <a:ext cx="2370667" cy="2246769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000" dirty="0">
                <a:solidFill>
                  <a:schemeClr val="bg2"/>
                </a:solidFill>
              </a:rPr>
              <a:t>˙</a:t>
            </a:r>
            <a:r>
              <a:rPr lang="zh-TW" altLang="en-US" sz="2000" dirty="0">
                <a:solidFill>
                  <a:schemeClr val="bg2"/>
                </a:solidFill>
              </a:rPr>
              <a:t>維持理想體重</a:t>
            </a:r>
            <a:endParaRPr lang="en-US" altLang="zh-TW" sz="2000" dirty="0">
              <a:solidFill>
                <a:schemeClr val="bg2"/>
              </a:solidFill>
            </a:endParaRPr>
          </a:p>
          <a:p>
            <a:r>
              <a:rPr lang="en-US" altLang="zh-TW" sz="2000" dirty="0">
                <a:solidFill>
                  <a:schemeClr val="bg2"/>
                </a:solidFill>
              </a:rPr>
              <a:t>˙</a:t>
            </a:r>
            <a:r>
              <a:rPr lang="zh-TW" altLang="en-US" sz="2000" dirty="0">
                <a:solidFill>
                  <a:schemeClr val="bg2"/>
                </a:solidFill>
              </a:rPr>
              <a:t>適度的運動</a:t>
            </a:r>
            <a:endParaRPr lang="en-US" altLang="zh-TW" sz="2000" dirty="0">
              <a:solidFill>
                <a:schemeClr val="bg2"/>
              </a:solidFill>
            </a:endParaRPr>
          </a:p>
          <a:p>
            <a:r>
              <a:rPr lang="en-US" altLang="zh-TW" sz="2000" dirty="0">
                <a:solidFill>
                  <a:schemeClr val="bg2"/>
                </a:solidFill>
              </a:rPr>
              <a:t>˙</a:t>
            </a:r>
            <a:r>
              <a:rPr lang="zh-TW" altLang="en-US" sz="2000" dirty="0">
                <a:solidFill>
                  <a:schemeClr val="bg2"/>
                </a:solidFill>
              </a:rPr>
              <a:t>少抽煙、戒菸</a:t>
            </a:r>
            <a:endParaRPr lang="en-US" altLang="zh-TW" sz="2000" dirty="0">
              <a:solidFill>
                <a:schemeClr val="bg2"/>
              </a:solidFill>
            </a:endParaRPr>
          </a:p>
          <a:p>
            <a:r>
              <a:rPr lang="en-US" altLang="zh-TW" sz="2000" dirty="0">
                <a:solidFill>
                  <a:schemeClr val="bg2"/>
                </a:solidFill>
              </a:rPr>
              <a:t>˙</a:t>
            </a:r>
            <a:r>
              <a:rPr lang="zh-TW" altLang="en-US" sz="2000" dirty="0">
                <a:solidFill>
                  <a:schemeClr val="bg2"/>
                </a:solidFill>
              </a:rPr>
              <a:t>定期量血壓，</a:t>
            </a:r>
            <a:endParaRPr lang="en-US" altLang="zh-TW" sz="2000" dirty="0">
              <a:solidFill>
                <a:schemeClr val="bg2"/>
              </a:solidFill>
            </a:endParaRPr>
          </a:p>
          <a:p>
            <a:r>
              <a:rPr lang="en-US" altLang="zh-TW" sz="2000" dirty="0">
                <a:solidFill>
                  <a:schemeClr val="bg2"/>
                </a:solidFill>
              </a:rPr>
              <a:t>    </a:t>
            </a:r>
            <a:r>
              <a:rPr lang="zh-TW" altLang="en-US" sz="2000" dirty="0">
                <a:solidFill>
                  <a:schemeClr val="bg2"/>
                </a:solidFill>
              </a:rPr>
              <a:t>注意血壓變化</a:t>
            </a:r>
            <a:endParaRPr lang="en-US" altLang="zh-TW" sz="2000" dirty="0">
              <a:solidFill>
                <a:schemeClr val="bg2"/>
              </a:solidFill>
            </a:endParaRPr>
          </a:p>
          <a:p>
            <a:r>
              <a:rPr lang="en-US" altLang="zh-TW" sz="2000" dirty="0">
                <a:solidFill>
                  <a:schemeClr val="bg2"/>
                </a:solidFill>
              </a:rPr>
              <a:t>˙</a:t>
            </a:r>
            <a:r>
              <a:rPr lang="zh-TW" altLang="en-US" sz="2000" dirty="0">
                <a:solidFill>
                  <a:schemeClr val="bg2"/>
                </a:solidFill>
              </a:rPr>
              <a:t>不要酗酒</a:t>
            </a:r>
            <a:endParaRPr lang="en-US" altLang="zh-TW" sz="2000" dirty="0">
              <a:solidFill>
                <a:schemeClr val="bg2"/>
              </a:solidFill>
            </a:endParaRPr>
          </a:p>
          <a:p>
            <a:r>
              <a:rPr lang="en-US" altLang="zh-TW" sz="2000" dirty="0">
                <a:solidFill>
                  <a:schemeClr val="bg2"/>
                </a:solidFill>
              </a:rPr>
              <a:t>˙</a:t>
            </a:r>
            <a:r>
              <a:rPr lang="zh-TW" altLang="en-US" sz="2000" dirty="0">
                <a:solidFill>
                  <a:schemeClr val="bg2"/>
                </a:solidFill>
              </a:rPr>
              <a:t>適當雌激素治療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2912534" y="3048000"/>
            <a:ext cx="3115733" cy="266739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˙</a:t>
            </a:r>
            <a:r>
              <a:rPr lang="zh-TW" altLang="en-US" sz="2000" dirty="0">
                <a:solidFill>
                  <a:srgbClr val="000000"/>
                </a:solidFill>
              </a:rPr>
              <a:t>減少膽固醇攝食量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˙</a:t>
            </a:r>
            <a:r>
              <a:rPr lang="zh-TW" altLang="en-US" sz="2000" dirty="0">
                <a:solidFill>
                  <a:srgbClr val="000000"/>
                </a:solidFill>
              </a:rPr>
              <a:t>多選用植物性油脂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    </a:t>
            </a:r>
            <a:r>
              <a:rPr lang="zh-TW" altLang="en-US" sz="2000" dirty="0">
                <a:solidFill>
                  <a:srgbClr val="000000"/>
                </a:solidFill>
              </a:rPr>
              <a:t>少吃飽和脂肪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˙</a:t>
            </a:r>
            <a:r>
              <a:rPr lang="zh-TW" altLang="en-US" sz="2000" dirty="0">
                <a:solidFill>
                  <a:srgbClr val="000000"/>
                </a:solidFill>
              </a:rPr>
              <a:t>多攝取多醣類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    </a:t>
            </a:r>
            <a:r>
              <a:rPr lang="zh-TW" altLang="en-US" sz="2000" dirty="0">
                <a:solidFill>
                  <a:srgbClr val="000000"/>
                </a:solidFill>
              </a:rPr>
              <a:t>少吃精製糖類</a:t>
            </a:r>
            <a:r>
              <a:rPr lang="en-US" altLang="zh-TW" sz="20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˙</a:t>
            </a:r>
            <a:r>
              <a:rPr lang="zh-TW" altLang="en-US" sz="2000" dirty="0">
                <a:solidFill>
                  <a:srgbClr val="000000"/>
                </a:solidFill>
              </a:rPr>
              <a:t>儘量多選用高纖維食物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˙</a:t>
            </a:r>
            <a:r>
              <a:rPr lang="zh-TW" altLang="en-US" sz="2000" dirty="0">
                <a:solidFill>
                  <a:srgbClr val="000000"/>
                </a:solidFill>
              </a:rPr>
              <a:t>少鹽、養成淡食習慣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6426219" y="3070770"/>
            <a:ext cx="1761067" cy="127727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solidFill>
                  <a:srgbClr val="000000"/>
                </a:solidFill>
              </a:rPr>
              <a:t>舒解壓力，減少日常生活中的壓力</a:t>
            </a:r>
          </a:p>
        </p:txBody>
      </p:sp>
    </p:spTree>
    <p:extLst>
      <p:ext uri="{BB962C8B-B14F-4D97-AF65-F5344CB8AC3E}">
        <p14:creationId xmlns:p14="http://schemas.microsoft.com/office/powerpoint/2010/main" val="11889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nimBg="1" autoUpdateAnimBg="0"/>
      <p:bldP spid="190474" grpId="0" animBg="1" autoUpdateAnimBg="0"/>
      <p:bldP spid="190475" grpId="0" animBg="1" autoUpdateAnimBg="0"/>
      <p:bldP spid="19047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35692" y="990600"/>
            <a:ext cx="677108" cy="4724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solidFill>
                  <a:srgbClr val="000000"/>
                </a:solidFill>
              </a:rPr>
              <a:t>絕妙的組合，全方位配方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1083733" y="152401"/>
            <a:ext cx="1557867" cy="461665"/>
          </a:xfrm>
          <a:prstGeom prst="rect">
            <a:avLst/>
          </a:prstGeom>
          <a:solidFill>
            <a:srgbClr val="99FFCC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異黃酮素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286933" y="1905001"/>
            <a:ext cx="1151467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乳蛋白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1151467" y="4114801"/>
            <a:ext cx="1625600" cy="46166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維生素</a:t>
            </a:r>
            <a:r>
              <a:rPr lang="en-US" altLang="zh-TW" sz="2400" dirty="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1286933" y="5791201"/>
            <a:ext cx="1557867" cy="46166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葡萄糖胺</a:t>
            </a:r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 flipV="1">
            <a:off x="812800" y="685800"/>
            <a:ext cx="270933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>
            <a:off x="812800" y="3352800"/>
            <a:ext cx="474133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0713" name="Line 9"/>
          <p:cNvSpPr>
            <a:spLocks noChangeShapeType="1"/>
          </p:cNvSpPr>
          <p:nvPr/>
        </p:nvSpPr>
        <p:spPr bwMode="auto">
          <a:xfrm flipV="1">
            <a:off x="812800" y="2362200"/>
            <a:ext cx="474133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>
            <a:off x="812800" y="3429000"/>
            <a:ext cx="338667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0715" name="Line 11"/>
          <p:cNvSpPr>
            <a:spLocks noChangeShapeType="1"/>
          </p:cNvSpPr>
          <p:nvPr/>
        </p:nvSpPr>
        <p:spPr bwMode="auto">
          <a:xfrm>
            <a:off x="2438400" y="2209800"/>
            <a:ext cx="406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0716" name="Line 12"/>
          <p:cNvSpPr>
            <a:spLocks noChangeShapeType="1"/>
          </p:cNvSpPr>
          <p:nvPr/>
        </p:nvSpPr>
        <p:spPr bwMode="auto">
          <a:xfrm>
            <a:off x="2641600" y="381000"/>
            <a:ext cx="35221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0717" name="Line 13"/>
          <p:cNvSpPr>
            <a:spLocks noChangeShapeType="1"/>
          </p:cNvSpPr>
          <p:nvPr/>
        </p:nvSpPr>
        <p:spPr bwMode="auto">
          <a:xfrm>
            <a:off x="2777067" y="4419600"/>
            <a:ext cx="386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>
            <a:off x="2844800" y="6019800"/>
            <a:ext cx="33866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>
            <a:off x="6163733" y="381000"/>
            <a:ext cx="745067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 flipV="1">
            <a:off x="6231467" y="3429000"/>
            <a:ext cx="677333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6908800" y="3429000"/>
            <a:ext cx="40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2641600" y="381000"/>
            <a:ext cx="426720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1.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代謝為女性荷爾蒙，抑制肝脂酵素活性，調節血脂組成，維持血管的彈性。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2.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抑阻低密度脂蛋白膽固醇的氧化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3.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抑阻血小板凝集，降低血栓現象</a:t>
            </a:r>
          </a:p>
        </p:txBody>
      </p:sp>
      <p:sp>
        <p:nvSpPr>
          <p:cNvPr id="200724" name="Text Box 20"/>
          <p:cNvSpPr txBox="1">
            <a:spLocks noChangeArrowheads="1"/>
          </p:cNvSpPr>
          <p:nvPr/>
        </p:nvSpPr>
        <p:spPr bwMode="auto">
          <a:xfrm>
            <a:off x="1557867" y="3200401"/>
            <a:ext cx="541867" cy="461665"/>
          </a:xfrm>
          <a:prstGeom prst="rect">
            <a:avLst/>
          </a:prstGeom>
          <a:solidFill>
            <a:srgbClr val="FFCC99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鈣</a:t>
            </a:r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812800" y="3429000"/>
            <a:ext cx="7450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0726" name="Line 22"/>
          <p:cNvSpPr>
            <a:spLocks noChangeShapeType="1"/>
          </p:cNvSpPr>
          <p:nvPr/>
        </p:nvSpPr>
        <p:spPr bwMode="auto">
          <a:xfrm>
            <a:off x="2099733" y="3429000"/>
            <a:ext cx="48090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0727" name="Text Box 23"/>
          <p:cNvSpPr txBox="1">
            <a:spLocks noChangeArrowheads="1"/>
          </p:cNvSpPr>
          <p:nvPr/>
        </p:nvSpPr>
        <p:spPr bwMode="auto">
          <a:xfrm>
            <a:off x="2438400" y="2209801"/>
            <a:ext cx="379306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維持正常的血清蛋白濃度；維持身體的水平衡，修補心血管組織，維持心血管系統的正常機能</a:t>
            </a:r>
          </a:p>
        </p:txBody>
      </p:sp>
      <p:sp>
        <p:nvSpPr>
          <p:cNvPr id="200728" name="Rectangle 24"/>
          <p:cNvSpPr>
            <a:spLocks noChangeArrowheads="1"/>
          </p:cNvSpPr>
          <p:nvPr/>
        </p:nvSpPr>
        <p:spPr bwMode="auto">
          <a:xfrm>
            <a:off x="2573867" y="34290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促進尿鈉的排出，維持血管平滑肌的鬆弛，和調節激素的合成與分泌</a:t>
            </a:r>
          </a:p>
        </p:txBody>
      </p:sp>
      <p:sp>
        <p:nvSpPr>
          <p:cNvPr id="200729" name="Rectangle 25"/>
          <p:cNvSpPr>
            <a:spLocks noChangeArrowheads="1"/>
          </p:cNvSpPr>
          <p:nvPr/>
        </p:nvSpPr>
        <p:spPr bwMode="auto">
          <a:xfrm>
            <a:off x="2980267" y="4371975"/>
            <a:ext cx="24929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促進鈣的吸收和利用</a:t>
            </a:r>
          </a:p>
        </p:txBody>
      </p:sp>
      <p:sp>
        <p:nvSpPr>
          <p:cNvPr id="200730" name="Text Box 26"/>
          <p:cNvSpPr txBox="1">
            <a:spLocks noChangeArrowheads="1"/>
          </p:cNvSpPr>
          <p:nvPr/>
        </p:nvSpPr>
        <p:spPr bwMode="auto">
          <a:xfrm>
            <a:off x="2844800" y="6019800"/>
            <a:ext cx="264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維持血管壁的完整</a:t>
            </a:r>
          </a:p>
        </p:txBody>
      </p:sp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382933" y="2438400"/>
            <a:ext cx="1625600" cy="2308324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維持心血管系統的正常，降低心血管性疾病罹患率</a:t>
            </a:r>
          </a:p>
        </p:txBody>
      </p:sp>
    </p:spTree>
    <p:extLst>
      <p:ext uri="{BB962C8B-B14F-4D97-AF65-F5344CB8AC3E}">
        <p14:creationId xmlns:p14="http://schemas.microsoft.com/office/powerpoint/2010/main" val="34010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3" grpId="0" autoUpdateAnimBg="0"/>
      <p:bldP spid="200727" grpId="0" autoUpdateAnimBg="0"/>
      <p:bldP spid="200728" grpId="0" autoUpdateAnimBg="0"/>
      <p:bldP spid="200729" grpId="0" autoUpdateAnimBg="0"/>
      <p:bldP spid="20073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1026"/>
          <p:cNvSpPr txBox="1">
            <a:spLocks noChangeArrowheads="1"/>
          </p:cNvSpPr>
          <p:nvPr/>
        </p:nvSpPr>
        <p:spPr bwMode="auto">
          <a:xfrm>
            <a:off x="474134" y="228600"/>
            <a:ext cx="63669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400" u="sng" dirty="0">
                <a:solidFill>
                  <a:srgbClr val="FF0000"/>
                </a:solidFill>
                <a:ea typeface="標楷體" charset="0"/>
                <a:cs typeface="標楷體" charset="0"/>
              </a:rPr>
              <a:t>45</a:t>
            </a:r>
            <a:r>
              <a:rPr lang="zh-TW" altLang="en-US" sz="4400" u="sng" dirty="0">
                <a:solidFill>
                  <a:srgbClr val="FF0000"/>
                </a:solidFill>
                <a:ea typeface="標楷體" charset="0"/>
                <a:cs typeface="標楷體" charset="0"/>
              </a:rPr>
              <a:t>歲以上女性健康問題</a:t>
            </a:r>
            <a:endParaRPr lang="zh-TW" altLang="en-US" sz="3600" dirty="0">
              <a:solidFill>
                <a:srgbClr val="FF0000"/>
              </a:solidFill>
              <a:ea typeface="標楷體" charset="0"/>
              <a:cs typeface="標楷體" charset="0"/>
            </a:endParaRPr>
          </a:p>
        </p:txBody>
      </p:sp>
      <p:sp>
        <p:nvSpPr>
          <p:cNvPr id="188419" name="Rectangle 1027"/>
          <p:cNvSpPr>
            <a:spLocks noChangeArrowheads="1"/>
          </p:cNvSpPr>
          <p:nvPr/>
        </p:nvSpPr>
        <p:spPr bwMode="auto">
          <a:xfrm>
            <a:off x="135467" y="990601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800" dirty="0">
                <a:ea typeface="標楷體" charset="0"/>
                <a:cs typeface="標楷體" charset="0"/>
              </a:rPr>
              <a:t>因為雌激素分泌減少，可能提</a:t>
            </a:r>
            <a:r>
              <a:rPr lang="zh-TW" altLang="en-US" sz="2800" dirty="0" smtClean="0">
                <a:ea typeface="標楷體" charset="0"/>
                <a:cs typeface="標楷體" charset="0"/>
              </a:rPr>
              <a:t>升</a:t>
            </a:r>
            <a:r>
              <a:rPr lang="en-US" altLang="zh-TW" sz="2800" dirty="0" smtClean="0">
                <a:ea typeface="標楷體" charset="0"/>
                <a:cs typeface="標楷體" charset="0"/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  <a:ea typeface="標楷體" charset="0"/>
                <a:cs typeface="標楷體" charset="0"/>
              </a:rPr>
              <a:t>老年痴呆症狀</a:t>
            </a:r>
            <a:endParaRPr lang="zh-TW" altLang="en-US" sz="2800" dirty="0">
              <a:solidFill>
                <a:srgbClr val="FF0000"/>
              </a:solidFill>
              <a:ea typeface="標楷體" charset="0"/>
              <a:cs typeface="標楷體" charset="0"/>
            </a:endParaRPr>
          </a:p>
        </p:txBody>
      </p:sp>
      <p:sp>
        <p:nvSpPr>
          <p:cNvPr id="188420" name="Text Box 1028"/>
          <p:cNvSpPr txBox="1">
            <a:spLocks noChangeArrowheads="1"/>
          </p:cNvSpPr>
          <p:nvPr/>
        </p:nvSpPr>
        <p:spPr bwMode="auto">
          <a:xfrm>
            <a:off x="677332" y="1981200"/>
            <a:ext cx="69024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ea typeface="標楷體" charset="0"/>
                <a:cs typeface="標楷體" charset="0"/>
              </a:rPr>
              <a:t>中樞神經系統有許多神經原，</a:t>
            </a:r>
            <a:endParaRPr lang="en-US" altLang="zh-TW" sz="2400" dirty="0">
              <a:ea typeface="標楷體" charset="0"/>
              <a:cs typeface="標楷體" charset="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2400" dirty="0">
                <a:ea typeface="標楷體" charset="0"/>
                <a:cs typeface="標楷體" charset="0"/>
              </a:rPr>
              <a:t>即具有雌激素接受器，故能影響神經的傳導</a:t>
            </a:r>
          </a:p>
        </p:txBody>
      </p:sp>
      <p:sp>
        <p:nvSpPr>
          <p:cNvPr id="188421" name="Rectangle 1029"/>
          <p:cNvSpPr>
            <a:spLocks noChangeArrowheads="1"/>
          </p:cNvSpPr>
          <p:nvPr/>
        </p:nvSpPr>
        <p:spPr bwMode="auto">
          <a:xfrm>
            <a:off x="948267" y="1905000"/>
            <a:ext cx="7015115" cy="1447800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422" name="Text Box 1030"/>
          <p:cNvSpPr txBox="1">
            <a:spLocks noChangeArrowheads="1"/>
          </p:cNvSpPr>
          <p:nvPr/>
        </p:nvSpPr>
        <p:spPr bwMode="auto">
          <a:xfrm>
            <a:off x="1625600" y="3352800"/>
            <a:ext cx="43349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ea typeface="標楷體" charset="0"/>
                <a:cs typeface="標楷體" charset="0"/>
              </a:rPr>
              <a:t>又雌激素等女性激素具有：</a:t>
            </a:r>
            <a:endParaRPr lang="zh-TW" altLang="en-US" sz="2400"/>
          </a:p>
        </p:txBody>
      </p:sp>
      <p:sp>
        <p:nvSpPr>
          <p:cNvPr id="188423" name="Rectangle 1031"/>
          <p:cNvSpPr>
            <a:spLocks noChangeArrowheads="1"/>
          </p:cNvSpPr>
          <p:nvPr/>
        </p:nvSpPr>
        <p:spPr bwMode="auto">
          <a:xfrm>
            <a:off x="1693333" y="4038600"/>
            <a:ext cx="3386667" cy="23622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8424" name="Text Box 1032"/>
          <p:cNvSpPr txBox="1">
            <a:spLocks noChangeArrowheads="1"/>
          </p:cNvSpPr>
          <p:nvPr/>
        </p:nvSpPr>
        <p:spPr bwMode="auto">
          <a:xfrm>
            <a:off x="1722976" y="4075111"/>
            <a:ext cx="484715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400" dirty="0">
                <a:solidFill>
                  <a:srgbClr val="000000"/>
                </a:solidFill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幫助腦神經細胞的生長</a:t>
            </a:r>
            <a:endParaRPr lang="en-US" altLang="zh-TW" sz="24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增加腦部血液的流量</a:t>
            </a:r>
            <a:endParaRPr lang="en-US" altLang="zh-TW" sz="24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 </a:t>
            </a:r>
            <a:r>
              <a:rPr lang="zh-TW" altLang="en-US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提昇葡萄糖利用率，</a:t>
            </a:r>
            <a:endParaRPr lang="en-US" altLang="zh-TW" sz="24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  </a:t>
            </a:r>
            <a:r>
              <a:rPr lang="zh-TW" altLang="en-US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使腦細胞得到充分的能量</a:t>
            </a:r>
          </a:p>
        </p:txBody>
      </p:sp>
    </p:spTree>
    <p:extLst>
      <p:ext uri="{BB962C8B-B14F-4D97-AF65-F5344CB8AC3E}">
        <p14:creationId xmlns:p14="http://schemas.microsoft.com/office/powerpoint/2010/main" val="35895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utoUpdateAnimBg="0"/>
      <p:bldP spid="188420" grpId="0" autoUpdateAnimBg="0"/>
      <p:bldP spid="188421" grpId="0" animBg="1"/>
      <p:bldP spid="188422" grpId="0" autoUpdateAnimBg="0"/>
      <p:bldP spid="188423" grpId="0" animBg="1"/>
      <p:bldP spid="1884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357122" y="1214141"/>
            <a:ext cx="6246010" cy="707722"/>
          </a:xfrm>
          <a:prstGeom prst="rect">
            <a:avLst/>
          </a:prstGeom>
          <a:noFill/>
        </p:spPr>
        <p:txBody>
          <a:bodyPr wrap="none" lIns="91422" tIns="45711" rIns="91422" bIns="457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台灣女性人口達</a:t>
            </a:r>
            <a:r>
              <a:rPr lang="en-US" altLang="zh-TW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1,148</a:t>
            </a:r>
            <a:r>
              <a:rPr lang="zh-TW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萬人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85712" y="3071355"/>
            <a:ext cx="7491327" cy="770517"/>
          </a:xfrm>
          <a:prstGeom prst="rect">
            <a:avLst/>
          </a:prstGeom>
          <a:noFill/>
        </p:spPr>
        <p:txBody>
          <a:bodyPr wrap="none" lIns="91422" tIns="45711" rIns="91422" bIns="4571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正處於更年期女性有</a:t>
            </a:r>
            <a:r>
              <a:rPr lang="en-US" altLang="zh-TW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270</a:t>
            </a:r>
            <a:r>
              <a:rPr lang="zh-TW" alt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萬人</a:t>
            </a:r>
          </a:p>
        </p:txBody>
      </p:sp>
      <p:sp>
        <p:nvSpPr>
          <p:cNvPr id="10" name="圓角矩形 9"/>
          <p:cNvSpPr>
            <a:spLocks noChangeArrowheads="1"/>
          </p:cNvSpPr>
          <p:nvPr/>
        </p:nvSpPr>
        <p:spPr bwMode="auto">
          <a:xfrm>
            <a:off x="857102" y="4358266"/>
            <a:ext cx="7501222" cy="142841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1431" tIns="45716" rIns="91431" bIns="45716" anchor="ctr"/>
          <a:lstStyle/>
          <a:p>
            <a:pPr algn="ctr"/>
            <a:r>
              <a:rPr lang="zh-TW" altLang="en-US" sz="3200" b="1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台灣每</a:t>
            </a:r>
            <a:r>
              <a:rPr lang="en-US" altLang="zh-TW" sz="3200" b="1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4</a:t>
            </a:r>
            <a:r>
              <a:rPr lang="zh-TW" altLang="en-US" sz="3200" b="1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個女性就有</a:t>
            </a:r>
            <a:r>
              <a:rPr lang="en-US" altLang="zh-TW" sz="3200" b="1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1</a:t>
            </a:r>
            <a:r>
              <a:rPr lang="zh-TW" altLang="en-US" sz="3200" b="1">
                <a:solidFill>
                  <a:srgbClr val="FFFF00"/>
                </a:solidFill>
                <a:latin typeface="微軟正黑體" charset="0"/>
                <a:ea typeface="微軟正黑體" charset="0"/>
                <a:cs typeface="微軟正黑體" charset="0"/>
              </a:rPr>
              <a:t>位正處於更年期</a:t>
            </a:r>
            <a:endParaRPr lang="en-US" altLang="zh-TW" sz="3200" b="1">
              <a:solidFill>
                <a:srgbClr val="FFFF00"/>
              </a:solidFill>
              <a:latin typeface="微軟正黑體" charset="0"/>
              <a:ea typeface="微軟正黑體" charset="0"/>
              <a:cs typeface="微軟正黑體" charset="0"/>
            </a:endParaRPr>
          </a:p>
          <a:p>
            <a:pPr algn="ctr"/>
            <a:r>
              <a:rPr lang="zh-TW" altLang="en-US" sz="2800" b="1" i="1">
                <a:solidFill>
                  <a:srgbClr val="FFFFFF"/>
                </a:solidFill>
                <a:latin typeface="微軟正黑體" charset="0"/>
                <a:ea typeface="微軟正黑體" charset="0"/>
                <a:cs typeface="微軟正黑體" charset="0"/>
              </a:rPr>
              <a:t>更年期是台灣女性最普遍的生理問題</a:t>
            </a:r>
          </a:p>
        </p:txBody>
      </p:sp>
      <p:sp>
        <p:nvSpPr>
          <p:cNvPr id="11" name="向下箭號 10"/>
          <p:cNvSpPr>
            <a:spLocks noChangeArrowheads="1"/>
          </p:cNvSpPr>
          <p:nvPr/>
        </p:nvSpPr>
        <p:spPr bwMode="auto">
          <a:xfrm>
            <a:off x="3428405" y="2142629"/>
            <a:ext cx="2072915" cy="71421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B6C1D"/>
              </a:gs>
              <a:gs pos="80000">
                <a:srgbClr val="FF8F2A"/>
              </a:gs>
              <a:gs pos="100000">
                <a:srgbClr val="FF8F26"/>
              </a:gs>
            </a:gsLst>
            <a:lin ang="162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91431" tIns="45716" rIns="91431" bIns="45716" anchor="ctr"/>
          <a:lstStyle/>
          <a:p>
            <a:pPr algn="ctr">
              <a:defRPr/>
            </a:pPr>
            <a:endParaRPr kumimoji="0" lang="zh-TW" alt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4" name="文字方塊 11"/>
          <p:cNvSpPr txBox="1">
            <a:spLocks noChangeArrowheads="1"/>
          </p:cNvSpPr>
          <p:nvPr/>
        </p:nvSpPr>
        <p:spPr bwMode="auto">
          <a:xfrm>
            <a:off x="1999903" y="6143791"/>
            <a:ext cx="5318789" cy="33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r>
              <a:rPr kumimoji="0" lang="zh-TW" altLang="en-US" sz="1600">
                <a:latin typeface="微軟正黑體" charset="0"/>
                <a:ea typeface="微軟正黑體" charset="0"/>
                <a:cs typeface="微軟正黑體" charset="0"/>
              </a:rPr>
              <a:t>根據內政部</a:t>
            </a:r>
            <a:r>
              <a:rPr kumimoji="0" lang="en-US" altLang="zh-TW" sz="1600">
                <a:latin typeface="微軟正黑體" charset="0"/>
                <a:ea typeface="微軟正黑體" charset="0"/>
                <a:cs typeface="微軟正黑體" charset="0"/>
              </a:rPr>
              <a:t>98</a:t>
            </a:r>
            <a:r>
              <a:rPr kumimoji="0" lang="zh-TW" altLang="en-US" sz="1600">
                <a:latin typeface="微軟正黑體" charset="0"/>
                <a:ea typeface="微軟正黑體" charset="0"/>
                <a:cs typeface="微軟正黑體" charset="0"/>
              </a:rPr>
              <a:t>年底人口統計、及國民健康局網路公開資訊</a:t>
            </a:r>
          </a:p>
        </p:txBody>
      </p:sp>
      <p:sp>
        <p:nvSpPr>
          <p:cNvPr id="9" name="投影片編號版面配置區 8"/>
          <p:cNvSpPr txBox="1">
            <a:spLocks noGrp="1"/>
          </p:cNvSpPr>
          <p:nvPr/>
        </p:nvSpPr>
        <p:spPr bwMode="auto">
          <a:xfrm>
            <a:off x="6553650" y="6356467"/>
            <a:ext cx="2133230" cy="3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r"/>
            <a:fld id="{4D5311DD-B9E5-D044-8F91-2D257484398D}" type="slidenum">
              <a:rPr kumimoji="0" lang="en-US" altLang="zh-TW" sz="1200">
                <a:solidFill>
                  <a:srgbClr val="898989"/>
                </a:solidFill>
                <a:latin typeface="微軟正黑體" charset="0"/>
                <a:ea typeface="微軟正黑體" charset="0"/>
                <a:cs typeface="微軟正黑體" charset="0"/>
              </a:rPr>
              <a:pPr algn="r"/>
              <a:t>3</a:t>
            </a:fld>
            <a:endParaRPr kumimoji="0" lang="en-US" altLang="zh-TW" sz="1200">
              <a:solidFill>
                <a:srgbClr val="898989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135692" y="990600"/>
            <a:ext cx="677108" cy="4724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solidFill>
                  <a:srgbClr val="000000"/>
                </a:solidFill>
              </a:rPr>
              <a:t>絕妙的組合，全方位配方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1286933" y="228601"/>
            <a:ext cx="1557867" cy="461665"/>
          </a:xfrm>
          <a:prstGeom prst="rect">
            <a:avLst/>
          </a:prstGeom>
          <a:solidFill>
            <a:srgbClr val="99FFCC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異黃酮素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1286933" y="2133601"/>
            <a:ext cx="1151467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乳蛋白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1219200" y="4343401"/>
            <a:ext cx="1625600" cy="46166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維生素</a:t>
            </a:r>
            <a:r>
              <a:rPr lang="en-US" altLang="zh-TW" sz="2400" dirty="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1286933" y="5791201"/>
            <a:ext cx="1557867" cy="46166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葡萄糖胺</a:t>
            </a:r>
          </a:p>
        </p:txBody>
      </p:sp>
      <p:sp>
        <p:nvSpPr>
          <p:cNvPr id="201735" name="Line 7"/>
          <p:cNvSpPr>
            <a:spLocks noChangeShapeType="1"/>
          </p:cNvSpPr>
          <p:nvPr/>
        </p:nvSpPr>
        <p:spPr bwMode="auto">
          <a:xfrm flipV="1">
            <a:off x="812800" y="685800"/>
            <a:ext cx="474133" cy="259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1736" name="Line 8"/>
          <p:cNvSpPr>
            <a:spLocks noChangeShapeType="1"/>
          </p:cNvSpPr>
          <p:nvPr/>
        </p:nvSpPr>
        <p:spPr bwMode="auto">
          <a:xfrm>
            <a:off x="812800" y="3352800"/>
            <a:ext cx="474133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 flipV="1">
            <a:off x="812800" y="2514600"/>
            <a:ext cx="474133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>
            <a:off x="812800" y="3429000"/>
            <a:ext cx="406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2438400" y="2438400"/>
            <a:ext cx="41317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2844800" y="4572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>
            <a:off x="2844800" y="4572000"/>
            <a:ext cx="37930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2844800" y="6019800"/>
            <a:ext cx="33866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>
            <a:off x="5892800" y="457200"/>
            <a:ext cx="10160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1744" name="Line 16"/>
          <p:cNvSpPr>
            <a:spLocks noChangeShapeType="1"/>
          </p:cNvSpPr>
          <p:nvPr/>
        </p:nvSpPr>
        <p:spPr bwMode="auto">
          <a:xfrm flipV="1">
            <a:off x="6231467" y="3429000"/>
            <a:ext cx="677333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>
            <a:off x="6908800" y="3429000"/>
            <a:ext cx="40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2844800" y="457200"/>
            <a:ext cx="3251200" cy="17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TW" altLang="en-US" sz="2000">
                <a:ea typeface="標楷體" charset="0"/>
                <a:cs typeface="標楷體" charset="0"/>
              </a:rPr>
              <a:t>代謝為女性荷爾蒙，可以</a:t>
            </a:r>
            <a:endParaRPr lang="en-US" altLang="zh-TW" sz="2000">
              <a:ea typeface="標楷體" charset="0"/>
              <a:cs typeface="標楷體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ea typeface="標楷體" charset="0"/>
                <a:cs typeface="標楷體" charset="0"/>
              </a:rPr>
              <a:t>1.</a:t>
            </a:r>
            <a:r>
              <a:rPr lang="zh-TW" altLang="en-US" sz="2000">
                <a:ea typeface="標楷體" charset="0"/>
                <a:cs typeface="標楷體" charset="0"/>
              </a:rPr>
              <a:t>幫助腦神經細胞的生長</a:t>
            </a:r>
            <a:endParaRPr lang="en-US" altLang="zh-TW" sz="2000">
              <a:ea typeface="標楷體" charset="0"/>
              <a:cs typeface="標楷體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ea typeface="標楷體" charset="0"/>
                <a:cs typeface="標楷體" charset="0"/>
              </a:rPr>
              <a:t>2.</a:t>
            </a:r>
            <a:r>
              <a:rPr lang="zh-TW" altLang="en-US" sz="2000">
                <a:ea typeface="標楷體" charset="0"/>
                <a:cs typeface="標楷體" charset="0"/>
              </a:rPr>
              <a:t>增加腦部血液的流量</a:t>
            </a:r>
            <a:endParaRPr lang="en-US" altLang="zh-TW" sz="2000">
              <a:ea typeface="標楷體" charset="0"/>
              <a:cs typeface="標楷體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ea typeface="標楷體" charset="0"/>
                <a:cs typeface="標楷體" charset="0"/>
              </a:rPr>
              <a:t>3.</a:t>
            </a:r>
            <a:r>
              <a:rPr lang="zh-TW" altLang="en-US" sz="2000">
                <a:ea typeface="標楷體" charset="0"/>
                <a:cs typeface="標楷體" charset="0"/>
              </a:rPr>
              <a:t>提升葡萄糖利用率，使脂細胞得到充分的能量</a:t>
            </a:r>
          </a:p>
        </p:txBody>
      </p:sp>
      <p:sp>
        <p:nvSpPr>
          <p:cNvPr id="201748" name="Text Box 20"/>
          <p:cNvSpPr txBox="1">
            <a:spLocks noChangeArrowheads="1"/>
          </p:cNvSpPr>
          <p:nvPr/>
        </p:nvSpPr>
        <p:spPr bwMode="auto">
          <a:xfrm>
            <a:off x="1557867" y="3200401"/>
            <a:ext cx="541867" cy="461665"/>
          </a:xfrm>
          <a:prstGeom prst="rect">
            <a:avLst/>
          </a:prstGeom>
          <a:solidFill>
            <a:srgbClr val="FFCC99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鈣</a:t>
            </a:r>
          </a:p>
        </p:txBody>
      </p:sp>
      <p:sp>
        <p:nvSpPr>
          <p:cNvPr id="201749" name="Line 21"/>
          <p:cNvSpPr>
            <a:spLocks noChangeShapeType="1"/>
          </p:cNvSpPr>
          <p:nvPr/>
        </p:nvSpPr>
        <p:spPr bwMode="auto">
          <a:xfrm>
            <a:off x="812800" y="3429000"/>
            <a:ext cx="7450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1750" name="Line 22"/>
          <p:cNvSpPr>
            <a:spLocks noChangeShapeType="1"/>
          </p:cNvSpPr>
          <p:nvPr/>
        </p:nvSpPr>
        <p:spPr bwMode="auto">
          <a:xfrm>
            <a:off x="2099733" y="3429000"/>
            <a:ext cx="48090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2438400" y="2438401"/>
            <a:ext cx="460586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構成酵素，參與神經傳導物質的合成</a:t>
            </a:r>
          </a:p>
        </p:txBody>
      </p:sp>
      <p:sp>
        <p:nvSpPr>
          <p:cNvPr id="201752" name="Rectangle 24"/>
          <p:cNvSpPr>
            <a:spLocks noChangeArrowheads="1"/>
          </p:cNvSpPr>
          <p:nvPr/>
        </p:nvSpPr>
        <p:spPr bwMode="auto">
          <a:xfrm>
            <a:off x="2438400" y="3352801"/>
            <a:ext cx="42883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降低血壓，降低高血壓引致之老年之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出血性腦中風</a:t>
            </a:r>
          </a:p>
        </p:txBody>
      </p:sp>
      <p:sp>
        <p:nvSpPr>
          <p:cNvPr id="201753" name="Rectangle 25"/>
          <p:cNvSpPr>
            <a:spLocks noChangeArrowheads="1"/>
          </p:cNvSpPr>
          <p:nvPr/>
        </p:nvSpPr>
        <p:spPr bwMode="auto">
          <a:xfrm>
            <a:off x="2912533" y="4572000"/>
            <a:ext cx="24929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促進鈣的吸收和利用</a:t>
            </a:r>
          </a:p>
        </p:txBody>
      </p:sp>
      <p:sp>
        <p:nvSpPr>
          <p:cNvPr id="201754" name="Text Box 26"/>
          <p:cNvSpPr txBox="1">
            <a:spLocks noChangeArrowheads="1"/>
          </p:cNvSpPr>
          <p:nvPr/>
        </p:nvSpPr>
        <p:spPr bwMode="auto">
          <a:xfrm>
            <a:off x="2844800" y="5943600"/>
            <a:ext cx="3793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抑制引起老年癡呆物質之生成</a:t>
            </a:r>
          </a:p>
        </p:txBody>
      </p:sp>
      <p:sp>
        <p:nvSpPr>
          <p:cNvPr id="201756" name="Text Box 28"/>
          <p:cNvSpPr txBox="1">
            <a:spLocks noChangeArrowheads="1"/>
          </p:cNvSpPr>
          <p:nvPr/>
        </p:nvSpPr>
        <p:spPr bwMode="auto">
          <a:xfrm>
            <a:off x="7382933" y="3124201"/>
            <a:ext cx="1625600" cy="1200328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降低老年癡呆發生率</a:t>
            </a:r>
          </a:p>
        </p:txBody>
      </p:sp>
    </p:spTree>
    <p:extLst>
      <p:ext uri="{BB962C8B-B14F-4D97-AF65-F5344CB8AC3E}">
        <p14:creationId xmlns:p14="http://schemas.microsoft.com/office/powerpoint/2010/main" val="39667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7" grpId="0" autoUpdateAnimBg="0"/>
      <p:bldP spid="201751" grpId="0" autoUpdateAnimBg="0"/>
      <p:bldP spid="201752" grpId="0" autoUpdateAnimBg="0"/>
      <p:bldP spid="201753" grpId="0" autoUpdateAnimBg="0"/>
      <p:bldP spid="20175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1761067" y="152400"/>
            <a:ext cx="51759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u="sng" dirty="0">
                <a:ea typeface="標楷體" charset="0"/>
                <a:cs typeface="標楷體" charset="0"/>
              </a:rPr>
              <a:t>更年期女性的營養保健</a:t>
            </a:r>
            <a:endParaRPr lang="zh-TW" altLang="en-US" sz="3600" dirty="0">
              <a:ea typeface="標楷體" charset="0"/>
              <a:cs typeface="標楷體" charset="0"/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099733" y="914400"/>
            <a:ext cx="4633426" cy="646331"/>
          </a:xfrm>
          <a:prstGeom prst="rect">
            <a:avLst/>
          </a:prstGeom>
          <a:solidFill>
            <a:schemeClr val="accent1"/>
          </a:solidFill>
          <a:ln w="101600" cap="rnd">
            <a:pattFill prst="dkHorz">
              <a:fgClr>
                <a:srgbClr val="FFCCFF"/>
              </a:fgClr>
              <a:bgClr>
                <a:srgbClr val="FFFFFF"/>
              </a:bgClr>
            </a:patt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00FF00"/>
                </a:solidFill>
                <a:latin typeface="標楷體" charset="0"/>
                <a:ea typeface="標楷體" charset="0"/>
                <a:cs typeface="標楷體" charset="0"/>
              </a:rPr>
              <a:t>  </a:t>
            </a:r>
            <a:r>
              <a:rPr lang="zh-TW" altLang="en-US" sz="3600" dirty="0" smtClean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降</a:t>
            </a:r>
            <a:r>
              <a:rPr lang="zh-TW" altLang="en-US" sz="36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低癌症的罹患率</a:t>
            </a:r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auto">
          <a:xfrm flipV="1">
            <a:off x="4269275" y="1752600"/>
            <a:ext cx="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1493" name="Line 5"/>
          <p:cNvSpPr>
            <a:spLocks noChangeShapeType="1"/>
          </p:cNvSpPr>
          <p:nvPr/>
        </p:nvSpPr>
        <p:spPr bwMode="auto">
          <a:xfrm flipH="1">
            <a:off x="2099733" y="1752600"/>
            <a:ext cx="270934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1354667" y="215001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dirty="0">
                <a:solidFill>
                  <a:schemeClr val="hlink"/>
                </a:solidFill>
                <a:ea typeface="華康仿宋體" charset="0"/>
                <a:cs typeface="華康仿宋體" charset="0"/>
              </a:rPr>
              <a:t>保養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3820003" y="2173290"/>
            <a:ext cx="16035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ea typeface="華康仿宋體" charset="0"/>
                <a:cs typeface="華康仿宋體" charset="0"/>
              </a:rPr>
              <a:t>營養</a:t>
            </a: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H="1" flipV="1">
            <a:off x="6190671" y="1752600"/>
            <a:ext cx="338667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6119269" y="2163240"/>
            <a:ext cx="14869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66FFFF"/>
                </a:solidFill>
                <a:ea typeface="華康仿宋體" charset="0"/>
                <a:cs typeface="華康仿宋體" charset="0"/>
              </a:rPr>
              <a:t>修養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135467" y="2925240"/>
            <a:ext cx="2573867" cy="163121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000" dirty="0">
                <a:solidFill>
                  <a:schemeClr val="bg2"/>
                </a:solidFill>
              </a:rPr>
              <a:t>˙</a:t>
            </a:r>
            <a:r>
              <a:rPr lang="zh-TW" altLang="en-US" sz="2000" dirty="0">
                <a:solidFill>
                  <a:schemeClr val="bg2"/>
                </a:solidFill>
              </a:rPr>
              <a:t>維持理想體重</a:t>
            </a:r>
            <a:endParaRPr lang="en-US" altLang="zh-TW" sz="2000" dirty="0">
              <a:solidFill>
                <a:schemeClr val="bg2"/>
              </a:solidFill>
            </a:endParaRPr>
          </a:p>
          <a:p>
            <a:r>
              <a:rPr lang="en-US" altLang="zh-TW" sz="2000" dirty="0">
                <a:solidFill>
                  <a:schemeClr val="bg2"/>
                </a:solidFill>
              </a:rPr>
              <a:t>˙</a:t>
            </a:r>
            <a:r>
              <a:rPr lang="zh-TW" altLang="en-US" sz="2000" dirty="0">
                <a:solidFill>
                  <a:schemeClr val="bg2"/>
                </a:solidFill>
              </a:rPr>
              <a:t>適當的運動</a:t>
            </a:r>
            <a:endParaRPr lang="en-US" altLang="zh-TW" sz="2000" dirty="0">
              <a:solidFill>
                <a:schemeClr val="bg2"/>
              </a:solidFill>
            </a:endParaRPr>
          </a:p>
          <a:p>
            <a:r>
              <a:rPr lang="en-US" altLang="zh-TW" sz="2000" dirty="0">
                <a:solidFill>
                  <a:schemeClr val="bg2"/>
                </a:solidFill>
              </a:rPr>
              <a:t>˙</a:t>
            </a:r>
            <a:r>
              <a:rPr lang="zh-TW" altLang="en-US" sz="2000" dirty="0">
                <a:solidFill>
                  <a:schemeClr val="bg2"/>
                </a:solidFill>
              </a:rPr>
              <a:t>戒菸</a:t>
            </a:r>
            <a:endParaRPr lang="en-US" altLang="zh-TW" sz="2000" dirty="0">
              <a:solidFill>
                <a:schemeClr val="bg2"/>
              </a:solidFill>
            </a:endParaRPr>
          </a:p>
          <a:p>
            <a:r>
              <a:rPr lang="en-US" altLang="zh-TW" sz="2000" dirty="0">
                <a:solidFill>
                  <a:schemeClr val="bg2"/>
                </a:solidFill>
              </a:rPr>
              <a:t>˙</a:t>
            </a:r>
            <a:r>
              <a:rPr lang="zh-TW" altLang="en-US" sz="2000" dirty="0">
                <a:solidFill>
                  <a:schemeClr val="bg2"/>
                </a:solidFill>
              </a:rPr>
              <a:t>飲酒要節制</a:t>
            </a:r>
            <a:endParaRPr lang="en-US" altLang="zh-TW" sz="2000" dirty="0">
              <a:solidFill>
                <a:schemeClr val="bg2"/>
              </a:solidFill>
            </a:endParaRPr>
          </a:p>
          <a:p>
            <a:r>
              <a:rPr lang="en-US" altLang="zh-TW" sz="2000" dirty="0">
                <a:solidFill>
                  <a:schemeClr val="bg2"/>
                </a:solidFill>
              </a:rPr>
              <a:t>˙</a:t>
            </a:r>
            <a:r>
              <a:rPr lang="zh-TW" altLang="en-US" sz="2000" dirty="0">
                <a:solidFill>
                  <a:schemeClr val="bg2"/>
                </a:solidFill>
              </a:rPr>
              <a:t>適當的雌激素治療</a:t>
            </a: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2980267" y="2895601"/>
            <a:ext cx="3048000" cy="3036729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˙</a:t>
            </a:r>
            <a:r>
              <a:rPr lang="zh-TW" altLang="en-US" sz="2000" dirty="0">
                <a:solidFill>
                  <a:srgbClr val="000000"/>
                </a:solidFill>
              </a:rPr>
              <a:t>飲食要均衡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˙</a:t>
            </a:r>
            <a:r>
              <a:rPr lang="zh-TW" altLang="en-US" sz="2000" dirty="0">
                <a:solidFill>
                  <a:srgbClr val="000000"/>
                </a:solidFill>
              </a:rPr>
              <a:t>多選用深綠色、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    </a:t>
            </a:r>
            <a:r>
              <a:rPr lang="zh-TW" altLang="en-US" sz="2000" dirty="0">
                <a:solidFill>
                  <a:srgbClr val="000000"/>
                </a:solidFill>
              </a:rPr>
              <a:t>深黃紅色的蔬菜、水果</a:t>
            </a:r>
            <a:r>
              <a:rPr lang="en-US" altLang="zh-TW" sz="2000" dirty="0">
                <a:solidFill>
                  <a:srgbClr val="000000"/>
                </a:solidFill>
              </a:rPr>
              <a:t>˙</a:t>
            </a:r>
            <a:r>
              <a:rPr lang="zh-TW" altLang="en-US" sz="2000" dirty="0">
                <a:solidFill>
                  <a:srgbClr val="000000"/>
                </a:solidFill>
              </a:rPr>
              <a:t>少油、少鹽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˙</a:t>
            </a:r>
            <a:r>
              <a:rPr lang="zh-TW" altLang="en-US" sz="2000" dirty="0">
                <a:solidFill>
                  <a:srgbClr val="000000"/>
                </a:solidFill>
              </a:rPr>
              <a:t>多選用天然食物，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    </a:t>
            </a:r>
            <a:r>
              <a:rPr lang="zh-TW" altLang="en-US" sz="2000" dirty="0">
                <a:solidFill>
                  <a:srgbClr val="000000"/>
                </a:solidFill>
              </a:rPr>
              <a:t>少吃</a:t>
            </a:r>
            <a:r>
              <a:rPr lang="en-US" altLang="zh-TW" sz="2000" dirty="0">
                <a:solidFill>
                  <a:srgbClr val="000000"/>
                </a:solidFill>
              </a:rPr>
              <a:t> </a:t>
            </a:r>
            <a:r>
              <a:rPr lang="zh-TW" altLang="en-US" sz="2000" dirty="0">
                <a:solidFill>
                  <a:srgbClr val="000000"/>
                </a:solidFill>
              </a:rPr>
              <a:t>醃漬、燒烤、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    </a:t>
            </a:r>
            <a:r>
              <a:rPr lang="zh-TW" altLang="en-US" sz="2000" dirty="0">
                <a:solidFill>
                  <a:srgbClr val="000000"/>
                </a:solidFill>
              </a:rPr>
              <a:t>油炸、發酵等食品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TW" sz="2000" dirty="0">
                <a:solidFill>
                  <a:srgbClr val="000000"/>
                </a:solidFill>
              </a:rPr>
              <a:t>˙</a:t>
            </a:r>
            <a:r>
              <a:rPr lang="zh-TW" altLang="en-US" sz="2000" dirty="0">
                <a:solidFill>
                  <a:srgbClr val="000000"/>
                </a:solidFill>
              </a:rPr>
              <a:t>適量補充抗氧化營養素</a:t>
            </a:r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6263815" y="2918371"/>
            <a:ext cx="1422400" cy="96202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200" dirty="0"/>
              <a:t>舒解壓力</a:t>
            </a:r>
            <a:endParaRPr lang="en-US" altLang="zh-TW" sz="2200" dirty="0"/>
          </a:p>
          <a:p>
            <a:pPr>
              <a:lnSpc>
                <a:spcPct val="130000"/>
              </a:lnSpc>
            </a:pPr>
            <a:r>
              <a:rPr lang="zh-TW" altLang="en-US" sz="2200" dirty="0"/>
              <a:t>生之喜悅</a:t>
            </a:r>
          </a:p>
        </p:txBody>
      </p:sp>
    </p:spTree>
    <p:extLst>
      <p:ext uri="{BB962C8B-B14F-4D97-AF65-F5344CB8AC3E}">
        <p14:creationId xmlns:p14="http://schemas.microsoft.com/office/powerpoint/2010/main" val="41576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nimBg="1" autoUpdateAnimBg="0"/>
      <p:bldP spid="191498" grpId="0" animBg="1" autoUpdateAnimBg="0"/>
      <p:bldP spid="191499" grpId="0" animBg="1" autoUpdateAnimBg="0"/>
      <p:bldP spid="19150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135692" y="990600"/>
            <a:ext cx="677108" cy="4724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dirty="0">
                <a:solidFill>
                  <a:srgbClr val="000000"/>
                </a:solidFill>
              </a:rPr>
              <a:t>絕妙的組合，全方位配方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1286933" y="152401"/>
            <a:ext cx="1557867" cy="461665"/>
          </a:xfrm>
          <a:prstGeom prst="rect">
            <a:avLst/>
          </a:prstGeom>
          <a:solidFill>
            <a:srgbClr val="99FFCC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異黃酮素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1286933" y="1600201"/>
            <a:ext cx="1151467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乳蛋白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1219200" y="4724401"/>
            <a:ext cx="1557867" cy="46166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維生素</a:t>
            </a:r>
            <a:r>
              <a:rPr lang="en-US" altLang="zh-TW" sz="2400" dirty="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286933" y="5791201"/>
            <a:ext cx="1557867" cy="46166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葡萄糖胺</a:t>
            </a:r>
          </a:p>
        </p:txBody>
      </p:sp>
      <p:sp>
        <p:nvSpPr>
          <p:cNvPr id="199688" name="Line 8"/>
          <p:cNvSpPr>
            <a:spLocks noChangeShapeType="1"/>
          </p:cNvSpPr>
          <p:nvPr/>
        </p:nvSpPr>
        <p:spPr bwMode="auto">
          <a:xfrm flipV="1">
            <a:off x="812800" y="533400"/>
            <a:ext cx="474133" cy="274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9689" name="Line 9"/>
          <p:cNvSpPr>
            <a:spLocks noChangeShapeType="1"/>
          </p:cNvSpPr>
          <p:nvPr/>
        </p:nvSpPr>
        <p:spPr bwMode="auto">
          <a:xfrm>
            <a:off x="812800" y="3352800"/>
            <a:ext cx="474133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9690" name="Line 10"/>
          <p:cNvSpPr>
            <a:spLocks noChangeShapeType="1"/>
          </p:cNvSpPr>
          <p:nvPr/>
        </p:nvSpPr>
        <p:spPr bwMode="auto">
          <a:xfrm flipV="1">
            <a:off x="812800" y="2133600"/>
            <a:ext cx="474133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9691" name="Line 11"/>
          <p:cNvSpPr>
            <a:spLocks noChangeShapeType="1"/>
          </p:cNvSpPr>
          <p:nvPr/>
        </p:nvSpPr>
        <p:spPr bwMode="auto">
          <a:xfrm>
            <a:off x="812800" y="3429000"/>
            <a:ext cx="474133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9692" name="Line 12"/>
          <p:cNvSpPr>
            <a:spLocks noChangeShapeType="1"/>
          </p:cNvSpPr>
          <p:nvPr/>
        </p:nvSpPr>
        <p:spPr bwMode="auto">
          <a:xfrm>
            <a:off x="2438400" y="1905000"/>
            <a:ext cx="39962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2844800" y="3048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2777067" y="4953000"/>
            <a:ext cx="372533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>
            <a:off x="2844800" y="6096000"/>
            <a:ext cx="33866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>
            <a:off x="5892800" y="304800"/>
            <a:ext cx="10160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9697" name="Line 17"/>
          <p:cNvSpPr>
            <a:spLocks noChangeShapeType="1"/>
          </p:cNvSpPr>
          <p:nvPr/>
        </p:nvSpPr>
        <p:spPr bwMode="auto">
          <a:xfrm flipV="1">
            <a:off x="6231467" y="3352800"/>
            <a:ext cx="677333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9698" name="Line 18"/>
          <p:cNvSpPr>
            <a:spLocks noChangeShapeType="1"/>
          </p:cNvSpPr>
          <p:nvPr/>
        </p:nvSpPr>
        <p:spPr bwMode="auto">
          <a:xfrm>
            <a:off x="6908800" y="3352800"/>
            <a:ext cx="40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9700" name="Text Box 20"/>
          <p:cNvSpPr txBox="1">
            <a:spLocks noChangeArrowheads="1"/>
          </p:cNvSpPr>
          <p:nvPr/>
        </p:nvSpPr>
        <p:spPr bwMode="auto">
          <a:xfrm>
            <a:off x="2912533" y="304801"/>
            <a:ext cx="5080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1.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具抗突變，可減少細胞之突變為癌細胞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2.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具抗氧化性，可減少自由基之氧化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3.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促進自然殺手細胞之活性，增加身體之免疫性。</a:t>
            </a:r>
          </a:p>
        </p:txBody>
      </p:sp>
      <p:sp>
        <p:nvSpPr>
          <p:cNvPr id="199701" name="Text Box 21"/>
          <p:cNvSpPr txBox="1">
            <a:spLocks noChangeArrowheads="1"/>
          </p:cNvSpPr>
          <p:nvPr/>
        </p:nvSpPr>
        <p:spPr bwMode="auto">
          <a:xfrm>
            <a:off x="1557867" y="3124201"/>
            <a:ext cx="541867" cy="461665"/>
          </a:xfrm>
          <a:prstGeom prst="rect">
            <a:avLst/>
          </a:prstGeom>
          <a:solidFill>
            <a:srgbClr val="FFCC99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</a:rPr>
              <a:t>鈣</a:t>
            </a:r>
          </a:p>
        </p:txBody>
      </p:sp>
      <p:sp>
        <p:nvSpPr>
          <p:cNvPr id="199702" name="Line 22"/>
          <p:cNvSpPr>
            <a:spLocks noChangeShapeType="1"/>
          </p:cNvSpPr>
          <p:nvPr/>
        </p:nvSpPr>
        <p:spPr bwMode="auto">
          <a:xfrm>
            <a:off x="812800" y="3352800"/>
            <a:ext cx="7450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9703" name="Line 23"/>
          <p:cNvSpPr>
            <a:spLocks noChangeShapeType="1"/>
          </p:cNvSpPr>
          <p:nvPr/>
        </p:nvSpPr>
        <p:spPr bwMode="auto">
          <a:xfrm>
            <a:off x="2099733" y="3352800"/>
            <a:ext cx="480906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9704" name="Text Box 24"/>
          <p:cNvSpPr txBox="1">
            <a:spLocks noChangeArrowheads="1"/>
          </p:cNvSpPr>
          <p:nvPr/>
        </p:nvSpPr>
        <p:spPr bwMode="auto">
          <a:xfrm>
            <a:off x="2438400" y="1981201"/>
            <a:ext cx="575733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1.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建造和修補細胞組織，調節身理機能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2.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合成免疫球蛋白及免疫細胞，維持人體正常免疫能力</a:t>
            </a:r>
          </a:p>
        </p:txBody>
      </p:sp>
      <p:sp>
        <p:nvSpPr>
          <p:cNvPr id="199705" name="Rectangle 25"/>
          <p:cNvSpPr>
            <a:spLocks noChangeArrowheads="1"/>
          </p:cNvSpPr>
          <p:nvPr/>
        </p:nvSpPr>
        <p:spPr bwMode="auto">
          <a:xfrm>
            <a:off x="2235200" y="3276601"/>
            <a:ext cx="525253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1.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鈣離子在腸道與膽酸及脂質產生皂化作用，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可減少腸道上皮細胞暴露於毒性物質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（膽酸）的機率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2.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鈣離子具調節腸道上皮細胞增生的作用</a:t>
            </a:r>
          </a:p>
        </p:txBody>
      </p:sp>
      <p:sp>
        <p:nvSpPr>
          <p:cNvPr id="199706" name="Rectangle 26"/>
          <p:cNvSpPr>
            <a:spLocks noChangeArrowheads="1"/>
          </p:cNvSpPr>
          <p:nvPr/>
        </p:nvSpPr>
        <p:spPr bwMode="auto">
          <a:xfrm>
            <a:off x="2777067" y="4953001"/>
            <a:ext cx="42266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1.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與細胞增生分化有關，具防癌作用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2.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其活化型在體內濃度較高時，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   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可抑制癌細胞的複製（分裂）</a:t>
            </a:r>
          </a:p>
        </p:txBody>
      </p:sp>
      <p:sp>
        <p:nvSpPr>
          <p:cNvPr id="199707" name="Text Box 27"/>
          <p:cNvSpPr txBox="1">
            <a:spLocks noChangeArrowheads="1"/>
          </p:cNvSpPr>
          <p:nvPr/>
        </p:nvSpPr>
        <p:spPr bwMode="auto">
          <a:xfrm>
            <a:off x="2980267" y="6248401"/>
            <a:ext cx="264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可減少自由基之生成</a:t>
            </a:r>
            <a:endParaRPr lang="zh-TW" altLang="en-US" sz="2400" dirty="0">
              <a:solidFill>
                <a:srgbClr val="000000"/>
              </a:solidFill>
              <a:ea typeface="標楷體" charset="0"/>
              <a:cs typeface="標楷體" charset="0"/>
            </a:endParaRPr>
          </a:p>
        </p:txBody>
      </p:sp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382933" y="3048000"/>
            <a:ext cx="1625600" cy="83099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solidFill>
                  <a:srgbClr val="000000"/>
                </a:solidFill>
                <a:ea typeface="標楷體" charset="0"/>
                <a:cs typeface="標楷體" charset="0"/>
              </a:rPr>
              <a:t>降低癌症發生率</a:t>
            </a:r>
          </a:p>
        </p:txBody>
      </p:sp>
    </p:spTree>
    <p:extLst>
      <p:ext uri="{BB962C8B-B14F-4D97-AF65-F5344CB8AC3E}">
        <p14:creationId xmlns:p14="http://schemas.microsoft.com/office/powerpoint/2010/main" val="20829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00" grpId="0" autoUpdateAnimBg="0"/>
      <p:bldP spid="199704" grpId="0" autoUpdateAnimBg="0"/>
      <p:bldP spid="199705" grpId="0" autoUpdateAnimBg="0"/>
      <p:bldP spid="199706" grpId="0" autoUpdateAnimBg="0"/>
      <p:bldP spid="19970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1608078" y="256294"/>
            <a:ext cx="57246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u="sng" dirty="0">
                <a:ea typeface="標楷體" charset="0"/>
                <a:cs typeface="標楷體" charset="0"/>
              </a:rPr>
              <a:t>更</a:t>
            </a:r>
            <a:r>
              <a:rPr lang="zh-TW" altLang="en-US" sz="3600" u="sng" dirty="0" smtClean="0">
                <a:ea typeface="標楷體" charset="0"/>
                <a:cs typeface="標楷體" charset="0"/>
              </a:rPr>
              <a:t>年期男，女性的營</a:t>
            </a:r>
            <a:r>
              <a:rPr lang="zh-TW" altLang="en-US" sz="3600" u="sng" dirty="0">
                <a:ea typeface="標楷體" charset="0"/>
                <a:cs typeface="標楷體" charset="0"/>
              </a:rPr>
              <a:t>養保健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2368308" y="1281049"/>
            <a:ext cx="4339650" cy="646331"/>
          </a:xfrm>
          <a:prstGeom prst="rect">
            <a:avLst/>
          </a:prstGeom>
          <a:solidFill>
            <a:schemeClr val="accent1"/>
          </a:solidFill>
          <a:ln w="101600" cap="rnd">
            <a:pattFill prst="dkHorz">
              <a:fgClr>
                <a:srgbClr val="FFCCFF"/>
              </a:fgClr>
              <a:bgClr>
                <a:srgbClr val="FFFFFF"/>
              </a:bgClr>
            </a:pattFill>
            <a:prstDash val="sysDot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四捨五入的飲食原則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693333" y="2514600"/>
            <a:ext cx="880533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693333" y="2528887"/>
            <a:ext cx="115146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dirty="0">
                <a:solidFill>
                  <a:srgbClr val="000000"/>
                </a:solidFill>
                <a:ea typeface="標楷體" charset="0"/>
                <a:cs typeface="標楷體" charset="0"/>
              </a:rPr>
              <a:t>四捨</a:t>
            </a:r>
            <a:endParaRPr lang="zh-TW" altLang="en-US" sz="2400" dirty="0">
              <a:ea typeface="標楷體" charset="0"/>
              <a:cs typeface="標楷體" charset="0"/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203200" y="3581400"/>
            <a:ext cx="3996267" cy="27432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2400">
              <a:solidFill>
                <a:srgbClr val="000000"/>
              </a:solidFill>
            </a:endParaRP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203200" y="3590750"/>
            <a:ext cx="38608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en-US" altLang="zh-TW" sz="2000" dirty="0">
                <a:ea typeface="標楷體" charset="0"/>
                <a:cs typeface="標楷體" charset="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減少飽和脂肪的攝取量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減少膽固醇的攝取量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減少鹽的攝取量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減少酒精性飲料的攝取</a:t>
            </a:r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>
            <a:off x="2079033" y="3048000"/>
            <a:ext cx="0" cy="5334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2521" name="Line 9"/>
          <p:cNvSpPr>
            <a:spLocks noChangeShapeType="1"/>
          </p:cNvSpPr>
          <p:nvPr/>
        </p:nvSpPr>
        <p:spPr bwMode="auto">
          <a:xfrm flipH="1">
            <a:off x="2368308" y="2027760"/>
            <a:ext cx="789681" cy="48684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2522" name="Line 10"/>
          <p:cNvSpPr>
            <a:spLocks noChangeShapeType="1"/>
          </p:cNvSpPr>
          <p:nvPr/>
        </p:nvSpPr>
        <p:spPr bwMode="auto">
          <a:xfrm>
            <a:off x="5575253" y="2027760"/>
            <a:ext cx="694786" cy="48684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5762039" y="2514600"/>
            <a:ext cx="945919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ea typeface="標楷體" charset="0"/>
                <a:cs typeface="標楷體" charset="0"/>
              </a:rPr>
              <a:t>五入</a:t>
            </a:r>
            <a:endParaRPr lang="zh-TW" altLang="en-US" sz="2800" dirty="0"/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6270039" y="3047999"/>
            <a:ext cx="0" cy="506611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4470400" y="3581400"/>
            <a:ext cx="4199467" cy="2743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2400">
              <a:solidFill>
                <a:srgbClr val="000000"/>
              </a:solidFill>
            </a:endParaRP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4538133" y="3554611"/>
            <a:ext cx="38608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en-US" altLang="zh-TW" sz="2400" dirty="0">
                <a:ea typeface="標楷體" charset="0"/>
                <a:cs typeface="標楷體" charset="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多吃植物性蛋白，如大豆蛋白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多選富含</a:t>
            </a:r>
            <a:r>
              <a:rPr lang="en-US" altLang="zh-TW" sz="2000" dirty="0" err="1">
                <a:solidFill>
                  <a:srgbClr val="000000"/>
                </a:solidFill>
                <a:ea typeface="標楷體" charset="0"/>
                <a:cs typeface="標楷體" charset="0"/>
              </a:rPr>
              <a:t>ß</a:t>
            </a: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-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胡蘿蔔素、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   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維生素</a:t>
            </a: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  C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和</a:t>
            </a: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E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的食物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多攝取富含鈣的食物，如牛奶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多攝取富含纖維質的食物</a:t>
            </a:r>
            <a:endParaRPr lang="en-US" altLang="zh-TW" sz="2000" dirty="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 sz="2000" dirty="0">
                <a:solidFill>
                  <a:srgbClr val="000000"/>
                </a:solidFill>
                <a:ea typeface="標楷體" charset="0"/>
                <a:cs typeface="標楷體" charset="0"/>
              </a:rPr>
              <a:t>多喝水</a:t>
            </a:r>
          </a:p>
        </p:txBody>
      </p:sp>
    </p:spTree>
    <p:extLst>
      <p:ext uri="{BB962C8B-B14F-4D97-AF65-F5344CB8AC3E}">
        <p14:creationId xmlns:p14="http://schemas.microsoft.com/office/powerpoint/2010/main" val="33358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/>
      <p:bldP spid="192517" grpId="0" autoUpdateAnimBg="0"/>
      <p:bldP spid="192518" grpId="0" animBg="1" autoUpdateAnimBg="0"/>
      <p:bldP spid="192519" grpId="0" autoUpdateAnimBg="0"/>
      <p:bldP spid="192520" grpId="0" animBg="1"/>
      <p:bldP spid="192523" grpId="0" animBg="1" autoUpdateAnimBg="0"/>
      <p:bldP spid="192524" grpId="0" animBg="1"/>
      <p:bldP spid="192525" grpId="0" animBg="1" autoUpdateAnimBg="0"/>
      <p:bldP spid="19252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948267" y="381000"/>
            <a:ext cx="61975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u="sng" dirty="0">
                <a:solidFill>
                  <a:srgbClr val="FF0000"/>
                </a:solidFill>
                <a:ea typeface="標楷體" charset="0"/>
                <a:cs typeface="標楷體" charset="0"/>
              </a:rPr>
              <a:t>45</a:t>
            </a:r>
            <a:r>
              <a:rPr lang="zh-TW" altLang="en-US" sz="3600" u="sng" dirty="0">
                <a:solidFill>
                  <a:srgbClr val="FF0000"/>
                </a:solidFill>
                <a:ea typeface="標楷體" charset="0"/>
                <a:cs typeface="標楷體" charset="0"/>
              </a:rPr>
              <a:t>歲</a:t>
            </a:r>
            <a:r>
              <a:rPr lang="zh-TW" altLang="en-US" sz="3600" u="sng" dirty="0" smtClean="0">
                <a:solidFill>
                  <a:srgbClr val="FF0000"/>
                </a:solidFill>
                <a:ea typeface="標楷體" charset="0"/>
                <a:cs typeface="標楷體" charset="0"/>
              </a:rPr>
              <a:t>以上男，女性的健康對</a:t>
            </a:r>
            <a:r>
              <a:rPr lang="zh-TW" altLang="en-US" sz="3600" u="sng" dirty="0">
                <a:solidFill>
                  <a:srgbClr val="FF0000"/>
                </a:solidFill>
                <a:ea typeface="標楷體" charset="0"/>
                <a:cs typeface="標楷體" charset="0"/>
              </a:rPr>
              <a:t>策</a:t>
            </a:r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1219200" y="1524000"/>
            <a:ext cx="4199467" cy="2438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1557867" y="1752601"/>
            <a:ext cx="4809067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400">
                <a:ea typeface="標楷體" charset="0"/>
                <a:cs typeface="標楷體" charset="0"/>
              </a:rPr>
              <a:t> </a:t>
            </a:r>
            <a:r>
              <a:rPr lang="zh-TW" altLang="en-US" sz="3200">
                <a:ea typeface="標楷體" charset="0"/>
                <a:cs typeface="標楷體" charset="0"/>
              </a:rPr>
              <a:t>調節生理機能</a:t>
            </a:r>
            <a:endParaRPr lang="en-US" altLang="zh-TW" sz="3200"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3200">
                <a:ea typeface="標楷體" charset="0"/>
                <a:cs typeface="標楷體" charset="0"/>
              </a:rPr>
              <a:t> </a:t>
            </a:r>
            <a:r>
              <a:rPr lang="zh-TW" altLang="en-US" sz="3200">
                <a:ea typeface="標楷體" charset="0"/>
                <a:cs typeface="標楷體" charset="0"/>
              </a:rPr>
              <a:t>維持骨骼健康</a:t>
            </a:r>
            <a:endParaRPr lang="en-US" altLang="zh-TW" sz="3200"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3200">
                <a:ea typeface="標楷體" charset="0"/>
                <a:cs typeface="標楷體" charset="0"/>
              </a:rPr>
              <a:t> </a:t>
            </a:r>
            <a:r>
              <a:rPr lang="zh-TW" altLang="en-US" sz="3200">
                <a:ea typeface="標楷體" charset="0"/>
                <a:cs typeface="標楷體" charset="0"/>
              </a:rPr>
              <a:t>保護體內細胞組織</a:t>
            </a:r>
            <a:endParaRPr lang="zh-TW" altLang="en-US" sz="2400">
              <a:ea typeface="標楷體" charset="0"/>
              <a:cs typeface="標楷體" charset="0"/>
            </a:endParaRPr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1151467" y="4876800"/>
            <a:ext cx="4809067" cy="17526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>
            <a:off x="3115733" y="11430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>
            <a:off x="3115733" y="40386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1286933" y="5029201"/>
            <a:ext cx="447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ea typeface="標楷體" charset="0"/>
                <a:cs typeface="標楷體" charset="0"/>
              </a:rPr>
              <a:t>留住風華神采</a:t>
            </a:r>
            <a:endParaRPr lang="en-US" altLang="zh-TW" sz="3200">
              <a:solidFill>
                <a:srgbClr val="000000"/>
              </a:solidFill>
              <a:ea typeface="標楷體" charset="0"/>
              <a:cs typeface="標楷體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3200">
                <a:solidFill>
                  <a:srgbClr val="000000"/>
                </a:solidFill>
                <a:ea typeface="標楷體" charset="0"/>
                <a:cs typeface="標楷體" charset="0"/>
              </a:rPr>
              <a:t>                 </a:t>
            </a:r>
            <a:r>
              <a:rPr lang="zh-TW" altLang="en-US" sz="3200">
                <a:solidFill>
                  <a:srgbClr val="000000"/>
                </a:solidFill>
                <a:ea typeface="標楷體" charset="0"/>
                <a:cs typeface="標楷體" charset="0"/>
              </a:rPr>
              <a:t>享受健康快樂</a:t>
            </a:r>
            <a:endParaRPr lang="zh-TW" altLang="en-US" sz="2400">
              <a:ea typeface="標楷體" charset="0"/>
              <a:cs typeface="標楷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animBg="1"/>
      <p:bldP spid="193540" grpId="0" autoUpdateAnimBg="0"/>
      <p:bldP spid="193541" grpId="0" animBg="1"/>
      <p:bldP spid="193542" grpId="0" animBg="1"/>
      <p:bldP spid="193543" grpId="0" animBg="1"/>
      <p:bldP spid="19354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ea typeface="標楷體" charset="0"/>
                <a:cs typeface="標楷體" charset="0"/>
              </a:rPr>
              <a:t>結論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21" y="1599829"/>
            <a:ext cx="8002785" cy="5097750"/>
          </a:xfrm>
        </p:spPr>
        <p:txBody>
          <a:bodyPr/>
          <a:lstStyle/>
          <a:p>
            <a:pPr fontAlgn="ctr"/>
            <a:endParaRPr lang="en-US" altLang="zh-TW" dirty="0" smtClean="0">
              <a:latin typeface="標楷體" charset="0"/>
              <a:ea typeface="標楷體" charset="0"/>
              <a:cs typeface="標楷體" charset="0"/>
            </a:endParaRPr>
          </a:p>
          <a:p>
            <a:pPr fontAlgn="ctr"/>
            <a:endParaRPr lang="en-US" altLang="zh-TW" dirty="0">
              <a:latin typeface="標楷體" charset="0"/>
              <a:ea typeface="標楷體" charset="0"/>
              <a:cs typeface="標楷體" charset="0"/>
            </a:endParaRPr>
          </a:p>
          <a:p>
            <a:pPr fontAlgn="ctr"/>
            <a:endParaRPr lang="en-US" altLang="zh-TW" dirty="0" smtClean="0">
              <a:latin typeface="標楷體" charset="0"/>
              <a:ea typeface="標楷體" charset="0"/>
              <a:cs typeface="標楷體" charset="0"/>
            </a:endParaRPr>
          </a:p>
          <a:p>
            <a:pPr fontAlgn="ctr"/>
            <a:r>
              <a:rPr lang="zh-TW" altLang="en-US" sz="2800" dirty="0" smtClean="0">
                <a:latin typeface="標楷體" charset="0"/>
                <a:ea typeface="標楷體" charset="0"/>
                <a:cs typeface="標楷體" charset="0"/>
              </a:rPr>
              <a:t>更</a:t>
            </a:r>
            <a:r>
              <a:rPr lang="zh-TW" altLang="en-US" sz="2800" dirty="0">
                <a:latin typeface="標楷體" charset="0"/>
                <a:ea typeface="標楷體" charset="0"/>
                <a:cs typeface="標楷體" charset="0"/>
              </a:rPr>
              <a:t>年期所引發的問題，最主要是因為雌激素及黃體素的降低以及兩者相關</a:t>
            </a:r>
            <a:r>
              <a:rPr lang="en-US" altLang="zh-TW" sz="2800" dirty="0">
                <a:latin typeface="標楷體" charset="0"/>
                <a:ea typeface="標楷體" charset="0"/>
                <a:cs typeface="標楷體" charset="0"/>
              </a:rPr>
              <a:t> </a:t>
            </a:r>
            <a:r>
              <a:rPr lang="zh-TW" altLang="en-US" sz="2800" dirty="0">
                <a:latin typeface="標楷體" charset="0"/>
                <a:ea typeface="標楷體" charset="0"/>
                <a:cs typeface="標楷體" charset="0"/>
              </a:rPr>
              <a:t>的律動，及腦下垂體所分泌的濾泡激素和黃體激素產生激烈的變化，導致身體上這種器官生理產生很大的改變，因此瞭解更年期內分泌的波動，就有助於瞭解更年期所產生的生理變化，也才能對症下藥，對更年期婦女做最正確的保健治療。</a:t>
            </a:r>
          </a:p>
        </p:txBody>
      </p:sp>
    </p:spTree>
    <p:extLst>
      <p:ext uri="{BB962C8B-B14F-4D97-AF65-F5344CB8AC3E}">
        <p14:creationId xmlns:p14="http://schemas.microsoft.com/office/powerpoint/2010/main" val="13878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 idx="4294967295"/>
          </p:nvPr>
        </p:nvSpPr>
        <p:spPr>
          <a:xfrm>
            <a:off x="457121" y="214263"/>
            <a:ext cx="8229759" cy="868161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0000"/>
                </a:solidFill>
                <a:ea typeface="標楷體" charset="0"/>
                <a:cs typeface="標楷體" charset="0"/>
              </a:rPr>
              <a:t>何謂更</a:t>
            </a:r>
            <a:r>
              <a:rPr lang="zh-TW" altLang="en-US" sz="4000" dirty="0">
                <a:solidFill>
                  <a:srgbClr val="000000"/>
                </a:solidFill>
                <a:ea typeface="標楷體" charset="0"/>
                <a:cs typeface="標楷體" charset="0"/>
              </a:rPr>
              <a:t>年期？</a:t>
            </a:r>
          </a:p>
        </p:txBody>
      </p:sp>
      <p:sp>
        <p:nvSpPr>
          <p:cNvPr id="24579" name="內容版面配置區 3"/>
          <p:cNvSpPr>
            <a:spLocks noGrp="1"/>
          </p:cNvSpPr>
          <p:nvPr>
            <p:ph idx="4294967295"/>
          </p:nvPr>
        </p:nvSpPr>
        <p:spPr>
          <a:xfrm>
            <a:off x="428551" y="999894"/>
            <a:ext cx="7929773" cy="171410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000">
                <a:ea typeface="標楷體" charset="0"/>
                <a:cs typeface="標楷體" charset="0"/>
              </a:rPr>
              <a:t>更年期是女性生命周期中的必經階段，通常發生在四十五歲以後的女性。</a:t>
            </a:r>
            <a:endParaRPr lang="en-US" altLang="zh-TW" sz="3000">
              <a:ea typeface="標楷體" charset="0"/>
              <a:cs typeface="標楷體" charset="0"/>
            </a:endParaRPr>
          </a:p>
          <a:p>
            <a:r>
              <a:rPr lang="zh-TW" altLang="en-US" sz="3000">
                <a:ea typeface="標楷體" charset="0"/>
                <a:cs typeface="標楷體" charset="0"/>
              </a:rPr>
              <a:t>因為卵巢的荷爾蒙分泌減少，而經歷不同程度的生理轉變與心理適應。</a:t>
            </a:r>
          </a:p>
        </p:txBody>
      </p:sp>
      <p:sp>
        <p:nvSpPr>
          <p:cNvPr id="6" name="圓角矩形 5"/>
          <p:cNvSpPr>
            <a:spLocks noChangeArrowheads="1"/>
          </p:cNvSpPr>
          <p:nvPr/>
        </p:nvSpPr>
        <p:spPr bwMode="auto">
          <a:xfrm>
            <a:off x="428551" y="5572423"/>
            <a:ext cx="8358323" cy="99989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1431" tIns="45716" rIns="91431" bIns="45716" anchor="ctr"/>
          <a:lstStyle/>
          <a:p>
            <a:pPr algn="ctr"/>
            <a:r>
              <a:rPr lang="zh-TW" altLang="en-US" sz="2800" dirty="0">
                <a:latin typeface="標楷體" charset="0"/>
                <a:ea typeface="標楷體" charset="0"/>
                <a:cs typeface="標楷體" charset="0"/>
              </a:rPr>
              <a:t>在這段時間內，身體所產生的種種不適症狀，</a:t>
            </a:r>
            <a:endParaRPr lang="en-US" altLang="zh-TW" sz="2800" dirty="0">
              <a:latin typeface="標楷體" charset="0"/>
              <a:ea typeface="標楷體" charset="0"/>
              <a:cs typeface="標楷體" charset="0"/>
            </a:endParaRPr>
          </a:p>
          <a:p>
            <a:pPr algn="ctr"/>
            <a:r>
              <a:rPr lang="zh-TW" altLang="en-US" sz="2800" dirty="0">
                <a:latin typeface="標楷體" charset="0"/>
                <a:ea typeface="標楷體" charset="0"/>
                <a:cs typeface="標楷體" charset="0"/>
              </a:rPr>
              <a:t>通稱為</a:t>
            </a:r>
            <a:r>
              <a:rPr lang="zh-TW" altLang="en-US" sz="2800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「更年期症候群」。</a:t>
            </a: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 bwMode="auto">
          <a:xfrm>
            <a:off x="6553650" y="6356467"/>
            <a:ext cx="2133230" cy="3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algn="r"/>
            <a:fld id="{5A0AB3CD-6883-584B-8289-659B107511C6}" type="slidenum">
              <a:rPr kumimoji="0" lang="en-US" altLang="zh-TW" sz="1200">
                <a:solidFill>
                  <a:srgbClr val="898989"/>
                </a:solidFill>
                <a:latin typeface="微軟正黑體" charset="0"/>
                <a:ea typeface="微軟正黑體" charset="0"/>
                <a:cs typeface="微軟正黑體" charset="0"/>
              </a:rPr>
              <a:pPr algn="r"/>
              <a:t>4</a:t>
            </a:fld>
            <a:endParaRPr kumimoji="0" lang="en-US" altLang="zh-TW" sz="1200">
              <a:solidFill>
                <a:srgbClr val="898989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03" y="3069514"/>
            <a:ext cx="4664853" cy="241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761576" y="4643950"/>
            <a:ext cx="1698330" cy="791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6" rIns="91431" bIns="45716" anchor="ctr"/>
          <a:lstStyle/>
          <a:p>
            <a:r>
              <a:rPr lang="zh-TW" altLang="en-US" sz="1400">
                <a:latin typeface="標楷體" charset="0"/>
                <a:ea typeface="標楷體" charset="0"/>
                <a:cs typeface="標楷體" charset="0"/>
              </a:rPr>
              <a:t>圖參考出處：</a:t>
            </a:r>
            <a:endParaRPr lang="en-US" altLang="zh-TW" sz="1400">
              <a:latin typeface="標楷體" charset="0"/>
              <a:ea typeface="標楷體" charset="0"/>
              <a:cs typeface="標楷體" charset="0"/>
            </a:endParaRPr>
          </a:p>
          <a:p>
            <a:r>
              <a:rPr lang="zh-TW" altLang="en-US" sz="1400">
                <a:latin typeface="標楷體" charset="0"/>
                <a:ea typeface="標楷體" charset="0"/>
                <a:cs typeface="標楷體" charset="0"/>
              </a:rPr>
              <a:t>更年期醫學</a:t>
            </a:r>
            <a:endParaRPr lang="en-US" altLang="zh-TW" sz="1400">
              <a:latin typeface="標楷體" charset="0"/>
              <a:ea typeface="標楷體" charset="0"/>
              <a:cs typeface="標楷體" charset="0"/>
            </a:endParaRPr>
          </a:p>
          <a:p>
            <a:r>
              <a:rPr lang="zh-TW" altLang="en-US" sz="1400">
                <a:latin typeface="標楷體" charset="0"/>
                <a:ea typeface="標楷體" charset="0"/>
                <a:cs typeface="標楷體" charset="0"/>
              </a:rPr>
              <a:t>合計出版社</a:t>
            </a:r>
            <a:r>
              <a:rPr lang="en-US" altLang="zh-TW" sz="1400">
                <a:latin typeface="標楷體" charset="0"/>
                <a:ea typeface="標楷體" charset="0"/>
                <a:cs typeface="標楷體" charset="0"/>
              </a:rPr>
              <a:t>/2007</a:t>
            </a:r>
            <a:r>
              <a:rPr lang="zh-TW" altLang="en-US" sz="1400">
                <a:latin typeface="標楷體" charset="0"/>
                <a:ea typeface="標楷體" charset="0"/>
                <a:cs typeface="標楷體" charset="0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17101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294105" y="2687053"/>
            <a:ext cx="8542421" cy="3439110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>
              <a:latin typeface="標楷體" charset="0"/>
              <a:ea typeface="標楷體" charset="0"/>
              <a:cs typeface="標楷體" charset="0"/>
            </a:endParaRPr>
          </a:p>
          <a:p>
            <a:r>
              <a:rPr lang="zh-TW" altLang="en-US" dirty="0" smtClean="0">
                <a:latin typeface="標楷體" charset="0"/>
                <a:ea typeface="標楷體" charset="0"/>
                <a:cs typeface="標楷體" charset="0"/>
              </a:rPr>
              <a:t>卵巢</a:t>
            </a:r>
            <a:r>
              <a:rPr lang="zh-TW" altLang="en-US" dirty="0">
                <a:latin typeface="標楷體" charset="0"/>
                <a:ea typeface="標楷體" charset="0"/>
                <a:cs typeface="標楷體" charset="0"/>
              </a:rPr>
              <a:t>功能退化，女性荷爾蒙分泌降低，造成體內具有雌激素接受體的器官逐漸萎縮，產生功能障礙</a:t>
            </a:r>
            <a:endParaRPr lang="en-US" altLang="zh-TW" dirty="0">
              <a:latin typeface="標楷體" charset="0"/>
              <a:ea typeface="標楷體" charset="0"/>
              <a:cs typeface="標楷體" charset="0"/>
            </a:endParaRPr>
          </a:p>
          <a:p>
            <a:r>
              <a:rPr lang="zh-TW" altLang="en-US" dirty="0">
                <a:latin typeface="標楷體" charset="0"/>
                <a:ea typeface="標楷體" charset="0"/>
                <a:cs typeface="標楷體" charset="0"/>
              </a:rPr>
              <a:t>因老化過程所導致的自律神經失調及情緒起伏變化</a:t>
            </a:r>
            <a:endParaRPr lang="en-US" altLang="zh-TW" dirty="0">
              <a:latin typeface="標楷體" charset="0"/>
              <a:ea typeface="標楷體" charset="0"/>
              <a:cs typeface="標楷體" charset="0"/>
            </a:endParaRPr>
          </a:p>
          <a:p>
            <a:r>
              <a:rPr lang="zh-TW" altLang="en-US" dirty="0">
                <a:latin typeface="標楷體" charset="0"/>
                <a:ea typeface="標楷體" charset="0"/>
                <a:cs typeface="標楷體" charset="0"/>
              </a:rPr>
              <a:t>環境及人際關係的變化，如：子女成長離家的空巢期、親人病變、外觀改變</a:t>
            </a:r>
            <a:r>
              <a:rPr lang="en-US" altLang="zh-TW" dirty="0">
                <a:latin typeface="Arial"/>
                <a:ea typeface="標楷體" charset="0"/>
                <a:cs typeface="標楷體" charset="0"/>
              </a:rPr>
              <a:t>…</a:t>
            </a:r>
            <a:endParaRPr lang="en-US" altLang="zh-TW" dirty="0"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標楷體" charset="0"/>
                <a:ea typeface="標楷體" charset="0"/>
                <a:cs typeface="標楷體" charset="0"/>
              </a:rPr>
              <a:t>更年期症候群之主要原因</a:t>
            </a:r>
          </a:p>
        </p:txBody>
      </p:sp>
    </p:spTree>
    <p:extLst>
      <p:ext uri="{BB962C8B-B14F-4D97-AF65-F5344CB8AC3E}">
        <p14:creationId xmlns:p14="http://schemas.microsoft.com/office/powerpoint/2010/main" val="913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96975"/>
            <a:ext cx="8534400" cy="5399088"/>
          </a:xfrm>
          <a:noFill/>
          <a:ln/>
        </p:spPr>
        <p:txBody>
          <a:bodyPr lIns="92075" tIns="46038" rIns="92075" bIns="46038"/>
          <a:lstStyle/>
          <a:p>
            <a:endParaRPr lang="en-US" altLang="zh-TW" b="1" u="sng" dirty="0" smtClean="0">
              <a:latin typeface="標楷體" charset="0"/>
              <a:ea typeface="標楷體" charset="0"/>
              <a:cs typeface="標楷體" charset="0"/>
            </a:endParaRPr>
          </a:p>
          <a:p>
            <a:endParaRPr lang="en-US" altLang="zh-TW" b="1" u="sng" dirty="0">
              <a:latin typeface="標楷體" charset="0"/>
              <a:ea typeface="標楷體" charset="0"/>
              <a:cs typeface="標楷體" charset="0"/>
            </a:endParaRPr>
          </a:p>
          <a:p>
            <a:endParaRPr lang="en-US" altLang="zh-TW" b="1" u="sng" dirty="0" smtClean="0">
              <a:latin typeface="標楷體" charset="0"/>
              <a:ea typeface="標楷體" charset="0"/>
              <a:cs typeface="標楷體" charset="0"/>
            </a:endParaRPr>
          </a:p>
          <a:p>
            <a:r>
              <a:rPr lang="zh-TW" altLang="en-US" b="1" u="sng" dirty="0" smtClean="0">
                <a:latin typeface="標楷體" charset="0"/>
                <a:ea typeface="標楷體" charset="0"/>
                <a:cs typeface="標楷體" charset="0"/>
              </a:rPr>
              <a:t>月經</a:t>
            </a:r>
            <a:r>
              <a:rPr lang="zh-TW" altLang="en-US" b="1" u="sng" dirty="0">
                <a:latin typeface="標楷體" charset="0"/>
                <a:ea typeface="標楷體" charset="0"/>
                <a:cs typeface="標楷體" charset="0"/>
              </a:rPr>
              <a:t>形態的改變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：無排卵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降低生育力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增或減月經量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不規則的月經週期</a:t>
            </a:r>
            <a:endParaRPr lang="en-US" altLang="zh-TW" b="1" dirty="0">
              <a:latin typeface="標楷體" charset="0"/>
              <a:ea typeface="標楷體" charset="0"/>
              <a:cs typeface="標楷體" charset="0"/>
            </a:endParaRPr>
          </a:p>
          <a:p>
            <a:r>
              <a:rPr lang="zh-TW" altLang="en-US" b="1" u="sng" dirty="0">
                <a:latin typeface="標楷體" charset="0"/>
                <a:ea typeface="標楷體" charset="0"/>
                <a:cs typeface="標楷體" charset="0"/>
              </a:rPr>
              <a:t>血管舒縮功能不穩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：熱潮及熱感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多汗</a:t>
            </a:r>
            <a:endParaRPr lang="en-US" altLang="zh-TW" b="1" dirty="0">
              <a:latin typeface="標楷體" charset="0"/>
              <a:ea typeface="標楷體" charset="0"/>
              <a:cs typeface="標楷體" charset="0"/>
            </a:endParaRPr>
          </a:p>
          <a:p>
            <a:r>
              <a:rPr lang="zh-TW" altLang="en-US" b="1" u="sng" dirty="0">
                <a:latin typeface="標楷體" charset="0"/>
                <a:ea typeface="標楷體" charset="0"/>
                <a:cs typeface="標楷體" charset="0"/>
              </a:rPr>
              <a:t>器官萎縮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：生殖泌尿道上皮細胞變薄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尿失禁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排尿障礙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急尿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尿道炎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膀胱炎</a:t>
            </a:r>
            <a:endParaRPr lang="en-US" altLang="zh-TW" b="1" dirty="0">
              <a:latin typeface="標楷體" charset="0"/>
              <a:ea typeface="標楷體" charset="0"/>
              <a:cs typeface="標楷體" charset="0"/>
            </a:endParaRPr>
          </a:p>
          <a:p>
            <a:r>
              <a:rPr lang="zh-TW" altLang="en-US" b="1" u="sng" dirty="0">
                <a:latin typeface="標楷體" charset="0"/>
                <a:ea typeface="標楷體" charset="0"/>
                <a:cs typeface="標楷體" charset="0"/>
              </a:rPr>
              <a:t>心理精神症狀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：焦慮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鬱卒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煩躁不安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失眠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性慾減少</a:t>
            </a:r>
            <a:endParaRPr lang="en-US" altLang="zh-TW" b="1" dirty="0">
              <a:latin typeface="標楷體" charset="0"/>
              <a:ea typeface="標楷體" charset="0"/>
              <a:cs typeface="標楷體" charset="0"/>
            </a:endParaRPr>
          </a:p>
          <a:p>
            <a:r>
              <a:rPr lang="zh-TW" altLang="en-US" b="1" u="sng" dirty="0">
                <a:latin typeface="標楷體" charset="0"/>
                <a:ea typeface="標楷體" charset="0"/>
                <a:cs typeface="標楷體" charset="0"/>
              </a:rPr>
              <a:t>其他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：皮膚搔癢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乾燥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頭痛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健忘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易疲倦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無耐心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血壓上下變動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老花眼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乳房脹痛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腸胃不適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耳鳴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昏眩</a:t>
            </a:r>
            <a:r>
              <a:rPr lang="zh-TW" altLang="en-US" b="1" dirty="0"/>
              <a:t>、</a:t>
            </a:r>
            <a:r>
              <a:rPr lang="zh-TW" altLang="en-US" b="1" dirty="0">
                <a:latin typeface="標楷體" charset="0"/>
                <a:ea typeface="標楷體" charset="0"/>
                <a:cs typeface="標楷體" charset="0"/>
              </a:rPr>
              <a:t>心悸</a:t>
            </a:r>
            <a:r>
              <a:rPr lang="zh-TW" altLang="en-US" b="1" dirty="0"/>
              <a:t>、</a:t>
            </a:r>
            <a:r>
              <a:rPr lang="zh-TW" altLang="en-US" b="1" dirty="0" smtClean="0">
                <a:latin typeface="標楷體" charset="0"/>
                <a:ea typeface="標楷體" charset="0"/>
                <a:cs typeface="標楷體" charset="0"/>
              </a:rPr>
              <a:t>喘息．</a:t>
            </a:r>
            <a:endParaRPr lang="zh-TW" altLang="en-US" b="1" dirty="0"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620000" cy="8382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zh-TW" b="1" dirty="0" smtClean="0">
                <a:solidFill>
                  <a:srgbClr val="FFCC99"/>
                </a:solidFill>
                <a:latin typeface="標楷體" charset="0"/>
                <a:ea typeface="標楷體" charset="0"/>
                <a:cs typeface="標楷體" charset="0"/>
              </a:rPr>
              <a:t/>
            </a:r>
            <a:br>
              <a:rPr lang="en-US" altLang="zh-TW" b="1" dirty="0" smtClean="0">
                <a:solidFill>
                  <a:srgbClr val="FFCC99"/>
                </a:solidFill>
                <a:latin typeface="標楷體" charset="0"/>
                <a:ea typeface="標楷體" charset="0"/>
                <a:cs typeface="標楷體" charset="0"/>
              </a:rPr>
            </a:br>
            <a:r>
              <a:rPr lang="zh-TW" altLang="en-US" b="1" dirty="0" smtClean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常見的</a:t>
            </a:r>
            <a:r>
              <a:rPr lang="zh-TW" altLang="en-US" b="1" dirty="0">
                <a:solidFill>
                  <a:srgbClr val="000000"/>
                </a:solidFill>
                <a:latin typeface="標楷體" charset="0"/>
                <a:ea typeface="標楷體" charset="0"/>
                <a:cs typeface="標楷體" charset="0"/>
              </a:rPr>
              <a:t>更年期煩惱</a:t>
            </a:r>
          </a:p>
        </p:txBody>
      </p:sp>
    </p:spTree>
    <p:extLst>
      <p:ext uri="{BB962C8B-B14F-4D97-AF65-F5344CB8AC3E}">
        <p14:creationId xmlns:p14="http://schemas.microsoft.com/office/powerpoint/2010/main" val="10987766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new人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3795" r="12206" b="23"/>
          <a:stretch>
            <a:fillRect/>
          </a:stretch>
        </p:blipFill>
        <p:spPr bwMode="auto">
          <a:xfrm>
            <a:off x="213895" y="115888"/>
            <a:ext cx="8702842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619956" y="26035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TW" altLang="en-US" sz="3200">
                <a:solidFill>
                  <a:srgbClr val="FF6600"/>
                </a:solidFill>
                <a:ea typeface="華康粗明體" charset="0"/>
                <a:cs typeface="華康粗明體" charset="0"/>
              </a:rPr>
              <a:t>停經及雌激素缺乏時身體的問題</a:t>
            </a:r>
          </a:p>
        </p:txBody>
      </p:sp>
    </p:spTree>
    <p:extLst>
      <p:ext uri="{BB962C8B-B14F-4D97-AF65-F5344CB8AC3E}">
        <p14:creationId xmlns:p14="http://schemas.microsoft.com/office/powerpoint/2010/main" val="18653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Photo Editor Photo" r:id="rId3" imgW="5418290" imgH="3306667" progId="MSPhotoEd.3">
                  <p:embed/>
                </p:oleObj>
              </mc:Choice>
              <mc:Fallback>
                <p:oleObj name="Photo Editor Photo" r:id="rId3" imgW="5418290" imgH="330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6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14 拷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62000" y="5434013"/>
            <a:ext cx="31157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200" b="1">
                <a:solidFill>
                  <a:srgbClr val="FFFF00"/>
                </a:solidFill>
                <a:latin typeface="華康中黑體" charset="0"/>
                <a:ea typeface="華康中黑體" charset="0"/>
                <a:cs typeface="華康中黑體" charset="0"/>
              </a:rPr>
              <a:t>沒有症狀或有</a:t>
            </a:r>
          </a:p>
          <a:p>
            <a:pPr eaLnBrk="1" hangingPunct="1"/>
            <a:r>
              <a:rPr kumimoji="1" lang="zh-TW" altLang="en-US" sz="2200" b="1">
                <a:solidFill>
                  <a:srgbClr val="FFFF00"/>
                </a:solidFill>
                <a:latin typeface="華康中黑體" charset="0"/>
                <a:ea typeface="華康中黑體" charset="0"/>
                <a:cs typeface="華康中黑體" charset="0"/>
              </a:rPr>
              <a:t>症狀但不超過一年 </a:t>
            </a:r>
            <a:r>
              <a:rPr kumimoji="1" lang="zh-TW" altLang="en-US" sz="2200" b="1">
                <a:solidFill>
                  <a:srgbClr val="FFFF00"/>
                </a:solidFill>
                <a:ea typeface="華康中黑體" charset="0"/>
                <a:cs typeface="華康中黑體" charset="0"/>
              </a:rPr>
              <a:t>18%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972756" y="3427413"/>
            <a:ext cx="1531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b="1">
                <a:solidFill>
                  <a:srgbClr val="FFFF00"/>
                </a:solidFill>
                <a:latin typeface="Arial" charset="0"/>
                <a:ea typeface="華康中黑體" charset="0"/>
                <a:cs typeface="華康中黑體" charset="0"/>
              </a:rPr>
              <a:t>5</a:t>
            </a:r>
            <a:r>
              <a:rPr kumimoji="1" lang="zh-TW" altLang="en-US" b="1">
                <a:solidFill>
                  <a:srgbClr val="FFFF00"/>
                </a:solidFill>
                <a:latin typeface="華康中黑體" charset="0"/>
                <a:ea typeface="華康中黑體" charset="0"/>
                <a:cs typeface="華康中黑體" charset="0"/>
              </a:rPr>
              <a:t>年以上 </a:t>
            </a:r>
            <a:r>
              <a:rPr kumimoji="1" lang="zh-TW" altLang="en-US" b="1">
                <a:solidFill>
                  <a:srgbClr val="FFFF00"/>
                </a:solidFill>
                <a:latin typeface="Arial" charset="0"/>
                <a:ea typeface="華康中黑體" charset="0"/>
                <a:cs typeface="華康中黑體" charset="0"/>
              </a:rPr>
              <a:t>26%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651956" y="2209800"/>
            <a:ext cx="1339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b="1">
                <a:solidFill>
                  <a:srgbClr val="FFFF00"/>
                </a:solidFill>
                <a:latin typeface="Arial" charset="0"/>
                <a:ea typeface="華康中黑體" charset="0"/>
                <a:cs typeface="華康中黑體" charset="0"/>
              </a:rPr>
              <a:t>1- 5</a:t>
            </a:r>
            <a:r>
              <a:rPr kumimoji="1" lang="zh-TW" altLang="en-US" b="1">
                <a:solidFill>
                  <a:srgbClr val="FFFF00"/>
                </a:solidFill>
                <a:latin typeface="華康中黑體" charset="0"/>
                <a:ea typeface="華康中黑體" charset="0"/>
                <a:cs typeface="華康中黑體" charset="0"/>
              </a:rPr>
              <a:t>年 </a:t>
            </a:r>
            <a:r>
              <a:rPr kumimoji="1" lang="zh-TW" altLang="en-US" b="1">
                <a:solidFill>
                  <a:srgbClr val="FFFF00"/>
                </a:solidFill>
                <a:latin typeface="Arial" charset="0"/>
                <a:ea typeface="華康中黑體" charset="0"/>
                <a:cs typeface="華康中黑體" charset="0"/>
              </a:rPr>
              <a:t>56%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248400" y="5819776"/>
            <a:ext cx="2514600" cy="36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1000">
                <a:solidFill>
                  <a:srgbClr val="FFFF00"/>
                </a:solidFill>
                <a:ea typeface="華康中黑體" charset="0"/>
                <a:cs typeface="華康中黑體" charset="0"/>
              </a:rPr>
              <a:t>參考資料</a:t>
            </a:r>
            <a:r>
              <a:rPr kumimoji="1" lang="zh-TW" altLang="en-US" sz="1000">
                <a:solidFill>
                  <a:srgbClr val="FFFF00"/>
                </a:solidFill>
              </a:rPr>
              <a:t>：</a:t>
            </a:r>
            <a:r>
              <a:rPr kumimoji="1" lang="en-US" altLang="zh-TW" sz="1000">
                <a:solidFill>
                  <a:srgbClr val="FFFF00"/>
                </a:solidFill>
              </a:rPr>
              <a:t>Mckinlay and Jetterys Br J.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en-US" altLang="zh-TW" sz="1000">
                <a:solidFill>
                  <a:srgbClr val="FFFF00"/>
                </a:solidFill>
              </a:rPr>
              <a:t>                    Prov 800 Med 1974:28:108-115</a:t>
            </a:r>
            <a:endParaRPr kumimoji="1" lang="en-US" altLang="zh-TW" sz="1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151467" y="762000"/>
            <a:ext cx="74506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TW" altLang="en-US" sz="4400">
                <a:solidFill>
                  <a:srgbClr val="FFFF00"/>
                </a:solidFill>
                <a:ea typeface="標楷體" charset="0"/>
                <a:cs typeface="標楷體" charset="0"/>
              </a:rPr>
              <a:t>婦女有更年期症狀的平均年數</a:t>
            </a: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270934" y="228600"/>
            <a:ext cx="880533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808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2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波形.thmx</Template>
  <TotalTime>243</TotalTime>
  <Words>2390</Words>
  <Application>Microsoft Office PowerPoint</Application>
  <PresentationFormat>如螢幕大小 (4:3)</PresentationFormat>
  <Paragraphs>352</Paragraphs>
  <Slides>35</Slides>
  <Notes>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7" baseType="lpstr">
      <vt:lpstr>波形</vt:lpstr>
      <vt:lpstr>Photo Editor Photo</vt:lpstr>
      <vt:lpstr>更年期~ 與更年期自我保健   台中市藥師公會公版教材</vt:lpstr>
      <vt:lpstr>             前       言              由於科技與醫藥之進步，現代社會逐漸步入高齡化，據估計到了2050年，男性平均壽命71.8歲，女性平均壽命將高達81歲。而目前女性平均壽命為76歲，開始更年期大約為45～55歲，故至少還有1/3時光將在更年期以後渡過；如何跨越更年期過後的恐慌，正確的營養知識，將可紓解更年期的障礙與不適。 </vt:lpstr>
      <vt:lpstr>PowerPoint 簡報</vt:lpstr>
      <vt:lpstr>何謂更年期？</vt:lpstr>
      <vt:lpstr>更年期症候群之主要原因</vt:lpstr>
      <vt:lpstr> 常見的更年期煩惱</vt:lpstr>
      <vt:lpstr>PowerPoint 簡報</vt:lpstr>
      <vt:lpstr>PowerPoint 簡報</vt:lpstr>
      <vt:lpstr>PowerPoint 簡報</vt:lpstr>
      <vt:lpstr>更年期症狀評估標準</vt:lpstr>
      <vt:lpstr>更年期症狀評估項目</vt:lpstr>
      <vt:lpstr>PowerPoint 簡報</vt:lpstr>
      <vt:lpstr>PowerPoint 簡報</vt:lpstr>
      <vt:lpstr>男人也有更年期</vt:lpstr>
      <vt:lpstr>男性更年期(睪固酮低下症)定義</vt:lpstr>
      <vt:lpstr>男性更年期(睪固酮低下症)</vt:lpstr>
      <vt:lpstr>男性更年期-睪固酮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結論</vt:lpstr>
    </vt:vector>
  </TitlesOfParts>
  <Company>Roche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kuota_sam lai</dc:creator>
  <cp:lastModifiedBy>admin</cp:lastModifiedBy>
  <cp:revision>52</cp:revision>
  <dcterms:created xsi:type="dcterms:W3CDTF">2016-01-20T17:06:20Z</dcterms:created>
  <dcterms:modified xsi:type="dcterms:W3CDTF">2016-01-29T05:55:49Z</dcterms:modified>
</cp:coreProperties>
</file>