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1" r:id="rId2"/>
  </p:sldMasterIdLst>
  <p:notesMasterIdLst>
    <p:notesMasterId r:id="rId25"/>
  </p:notesMasterIdLst>
  <p:handoutMasterIdLst>
    <p:handoutMasterId r:id="rId26"/>
  </p:handoutMasterIdLst>
  <p:sldIdLst>
    <p:sldId id="268" r:id="rId3"/>
    <p:sldId id="269" r:id="rId4"/>
    <p:sldId id="288" r:id="rId5"/>
    <p:sldId id="291" r:id="rId6"/>
    <p:sldId id="273" r:id="rId7"/>
    <p:sldId id="283" r:id="rId8"/>
    <p:sldId id="279" r:id="rId9"/>
    <p:sldId id="280" r:id="rId10"/>
    <p:sldId id="281" r:id="rId11"/>
    <p:sldId id="282" r:id="rId12"/>
    <p:sldId id="284" r:id="rId13"/>
    <p:sldId id="285" r:id="rId14"/>
    <p:sldId id="289" r:id="rId15"/>
    <p:sldId id="287" r:id="rId16"/>
    <p:sldId id="296" r:id="rId17"/>
    <p:sldId id="297" r:id="rId18"/>
    <p:sldId id="298" r:id="rId19"/>
    <p:sldId id="295" r:id="rId20"/>
    <p:sldId id="292" r:id="rId21"/>
    <p:sldId id="293" r:id="rId22"/>
    <p:sldId id="294"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94270" autoAdjust="0"/>
  </p:normalViewPr>
  <p:slideViewPr>
    <p:cSldViewPr snapToGrid="0">
      <p:cViewPr varScale="1">
        <p:scale>
          <a:sx n="64" d="100"/>
          <a:sy n="64" d="100"/>
        </p:scale>
        <p:origin x="822" y="78"/>
      </p:cViewPr>
      <p:guideLst>
        <p:guide pos="3840"/>
        <p:guide orient="horz" pos="2160"/>
      </p:guideLst>
    </p:cSldViewPr>
  </p:slideViewPr>
  <p:outlineViewPr>
    <p:cViewPr>
      <p:scale>
        <a:sx n="33" d="100"/>
        <a:sy n="33" d="100"/>
      </p:scale>
      <p:origin x="0" y="-10764"/>
    </p:cViewPr>
  </p:outlineViewPr>
  <p:notesTextViewPr>
    <p:cViewPr>
      <p:scale>
        <a:sx n="1" d="1"/>
        <a:sy n="1" d="1"/>
      </p:scale>
      <p:origin x="0" y="0"/>
    </p:cViewPr>
  </p:notesTextViewPr>
  <p:sorterViewPr>
    <p:cViewPr>
      <p:scale>
        <a:sx n="100" d="100"/>
        <a:sy n="100" d="100"/>
      </p:scale>
      <p:origin x="0" y="-2472"/>
    </p:cViewPr>
  </p:sorterViewPr>
  <p:notesViewPr>
    <p:cSldViewPr snapToGrid="0">
      <p:cViewPr varScale="1">
        <p:scale>
          <a:sx n="82" d="100"/>
          <a:sy n="82" d="100"/>
        </p:scale>
        <p:origin x="385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zh-TW" sz="1200"/>
            </a:lvl1pPr>
          </a:lstStyle>
          <a:p>
            <a:endParaRPr lang="zh-TW"/>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latinLnBrk="0">
              <a:defRPr lang="zh-TW" sz="1200"/>
            </a:lvl1pPr>
          </a:lstStyle>
          <a:p>
            <a:fld id="{6AC4FB8F-ED15-48AB-97BD-17129D4E699D}" type="datetimeFigureOut">
              <a:rPr lang="en-US" altLang="zh-TW" smtClean="0"/>
              <a:t>4/13/2018</a:t>
            </a:fld>
            <a:endParaRPr lang="zh-TW"/>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latinLnBrk="0">
              <a:defRPr lang="zh-TW" sz="1200"/>
            </a:lvl1pPr>
          </a:lstStyle>
          <a:p>
            <a:endParaRPr lang="zh-TW"/>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latinLnBrk="0">
              <a:defRPr lang="zh-TW" sz="1200"/>
            </a:lvl1pPr>
          </a:lstStyle>
          <a:p>
            <a:fld id="{7E6B3739-9081-478F-812E-AE7CE140632E}" type="slidenum">
              <a:rPr lang="zh-TW" smtClean="0"/>
              <a:t>‹#›</a:t>
            </a:fld>
            <a:endParaRPr lang="zh-TW"/>
          </a:p>
        </p:txBody>
      </p:sp>
    </p:spTree>
    <p:extLst>
      <p:ext uri="{BB962C8B-B14F-4D97-AF65-F5344CB8AC3E}">
        <p14:creationId xmlns:p14="http://schemas.microsoft.com/office/powerpoint/2010/main" val="4112104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latinLnBrk="0">
              <a:defRPr lang="zh-TW" sz="1200"/>
            </a:lvl1pPr>
          </a:lstStyle>
          <a:p>
            <a:endParaRPr lang="zh-TW"/>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latinLnBrk="0">
              <a:defRPr lang="zh-TW" sz="1200"/>
            </a:lvl1pPr>
          </a:lstStyle>
          <a:p>
            <a:fld id="{BBC9D437-CD83-4825-AD0D-5E7B341BC79B}" type="datetimeFigureOut">
              <a:t>2018/4/13</a:t>
            </a:fld>
            <a:endParaRPr lang="zh-TW"/>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p>
        </p:txBody>
      </p:sp>
      <p:sp>
        <p:nvSpPr>
          <p:cNvPr id="5" name="備忘稿版面配置區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zh-TW"/>
              <a:t>按一下以編輯母片文字樣式</a:t>
            </a:r>
          </a:p>
          <a:p>
            <a:pPr lvl="1"/>
            <a:r>
              <a:rPr lang="zh-TW"/>
              <a:t>第二層</a:t>
            </a:r>
          </a:p>
          <a:p>
            <a:pPr lvl="2"/>
            <a:r>
              <a:rPr lang="zh-TW"/>
              <a:t>第三層</a:t>
            </a:r>
          </a:p>
          <a:p>
            <a:pPr lvl="3"/>
            <a:r>
              <a:rPr lang="zh-TW"/>
              <a:t>第四層</a:t>
            </a:r>
          </a:p>
          <a:p>
            <a:pPr lvl="4"/>
            <a:r>
              <a:rPr lang="zh-TW"/>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latinLnBrk="0">
              <a:defRPr lang="zh-TW" sz="1200"/>
            </a:lvl1pPr>
          </a:lstStyle>
          <a:p>
            <a:endParaRPr lang="zh-TW"/>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latinLnBrk="0">
              <a:defRPr lang="zh-TW" sz="1200"/>
            </a:lvl1pPr>
          </a:lstStyle>
          <a:p>
            <a:fld id="{560CF8BB-EBC7-4B8F-9632-A5A136FBB880}" type="slidenum">
              <a:t>‹#›</a:t>
            </a:fld>
            <a:endParaRPr lang="zh-TW"/>
          </a:p>
        </p:txBody>
      </p:sp>
    </p:spTree>
    <p:extLst>
      <p:ext uri="{BB962C8B-B14F-4D97-AF65-F5344CB8AC3E}">
        <p14:creationId xmlns:p14="http://schemas.microsoft.com/office/powerpoint/2010/main" val="1170369621"/>
      </p:ext>
    </p:extLst>
  </p:cSld>
  <p:clrMap bg1="lt1" tx1="dk1" bg2="lt2" tx2="dk2" accent1="accent1" accent2="accent2" accent3="accent3" accent4="accent4" accent5="accent5" accent6="accent6" hlink="hlink" folHlink="folHlink"/>
  <p:notesStyle>
    <a:lvl1pPr marL="0" algn="l" defTabSz="914400" rtl="0" eaLnBrk="1" latinLnBrk="0" hangingPunct="1">
      <a:defRPr lang="zh-TW" sz="1200" kern="1200">
        <a:solidFill>
          <a:schemeClr val="tx1"/>
        </a:solidFill>
        <a:latin typeface="+mn-lt"/>
        <a:ea typeface="+mn-ea"/>
        <a:cs typeface="+mn-cs"/>
      </a:defRPr>
    </a:lvl1pPr>
    <a:lvl2pPr marL="457200" algn="l" defTabSz="914400" rtl="0" eaLnBrk="1" latinLnBrk="0" hangingPunct="1">
      <a:defRPr lang="zh-TW" sz="1200" kern="1200">
        <a:solidFill>
          <a:schemeClr val="tx1"/>
        </a:solidFill>
        <a:latin typeface="+mn-lt"/>
        <a:ea typeface="+mn-ea"/>
        <a:cs typeface="+mn-cs"/>
      </a:defRPr>
    </a:lvl2pPr>
    <a:lvl3pPr marL="914400" algn="l" defTabSz="914400" rtl="0" eaLnBrk="1" latinLnBrk="0" hangingPunct="1">
      <a:defRPr lang="zh-TW" sz="1200" kern="1200">
        <a:solidFill>
          <a:schemeClr val="tx1"/>
        </a:solidFill>
        <a:latin typeface="+mn-lt"/>
        <a:ea typeface="+mn-ea"/>
        <a:cs typeface="+mn-cs"/>
      </a:defRPr>
    </a:lvl3pPr>
    <a:lvl4pPr marL="1371600" algn="l" defTabSz="914400" rtl="0" eaLnBrk="1" latinLnBrk="0" hangingPunct="1">
      <a:defRPr lang="zh-TW" sz="1200" kern="1200">
        <a:solidFill>
          <a:schemeClr val="tx1"/>
        </a:solidFill>
        <a:latin typeface="+mn-lt"/>
        <a:ea typeface="+mn-ea"/>
        <a:cs typeface="+mn-cs"/>
      </a:defRPr>
    </a:lvl4pPr>
    <a:lvl5pPr marL="1828800" algn="l" defTabSz="914400" rtl="0" eaLnBrk="1" latinLnBrk="0" hangingPunct="1">
      <a:defRPr lang="zh-TW" sz="1200" kern="1200">
        <a:solidFill>
          <a:schemeClr val="tx1"/>
        </a:solidFill>
        <a:latin typeface="+mn-lt"/>
        <a:ea typeface="+mn-ea"/>
        <a:cs typeface="+mn-cs"/>
      </a:defRPr>
    </a:lvl5pPr>
    <a:lvl6pPr marL="2286000" algn="l" defTabSz="914400" rtl="0" eaLnBrk="1" latinLnBrk="0" hangingPunct="1">
      <a:defRPr lang="zh-TW" sz="1200" kern="1200">
        <a:solidFill>
          <a:schemeClr val="tx1"/>
        </a:solidFill>
        <a:latin typeface="+mn-lt"/>
        <a:ea typeface="+mn-ea"/>
        <a:cs typeface="+mn-cs"/>
      </a:defRPr>
    </a:lvl6pPr>
    <a:lvl7pPr marL="2743200" algn="l" defTabSz="914400" rtl="0" eaLnBrk="1" latinLnBrk="0" hangingPunct="1">
      <a:defRPr lang="zh-TW" sz="1200" kern="1200">
        <a:solidFill>
          <a:schemeClr val="tx1"/>
        </a:solidFill>
        <a:latin typeface="+mn-lt"/>
        <a:ea typeface="+mn-ea"/>
        <a:cs typeface="+mn-cs"/>
      </a:defRPr>
    </a:lvl7pPr>
    <a:lvl8pPr marL="3200400" algn="l" defTabSz="914400" rtl="0" eaLnBrk="1" latinLnBrk="0" hangingPunct="1">
      <a:defRPr lang="zh-TW" sz="1200" kern="1200">
        <a:solidFill>
          <a:schemeClr val="tx1"/>
        </a:solidFill>
        <a:latin typeface="+mn-lt"/>
        <a:ea typeface="+mn-ea"/>
        <a:cs typeface="+mn-cs"/>
      </a:defRPr>
    </a:lvl8pPr>
    <a:lvl9pPr marL="3657600" algn="l" defTabSz="914400" rtl="0" eaLnBrk="1" latinLnBrk="0" hangingPunct="1">
      <a:defRPr lang="zh-TW"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560CF8BB-EBC7-4B8F-9632-A5A136FBB880}" type="slidenum">
              <a:rPr lang="en-US" altLang="zh-TW" smtClean="0"/>
              <a:t>12</a:t>
            </a:fld>
            <a:endParaRPr lang="zh-TW" altLang="en-US"/>
          </a:p>
        </p:txBody>
      </p:sp>
    </p:spTree>
    <p:extLst>
      <p:ext uri="{BB962C8B-B14F-4D97-AF65-F5344CB8AC3E}">
        <p14:creationId xmlns:p14="http://schemas.microsoft.com/office/powerpoint/2010/main" val="698826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zh-TW" altLang="en-US"/>
              <a:t>按一下以編輯母片標題樣式</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97972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31375A4-56A4-47D6-9801-1991572033F7}" type="slidenum">
              <a:rPr lang="en-US" altLang="zh-TW" smtClean="0"/>
              <a:pPr/>
              <a:t>‹#›</a:t>
            </a:fld>
            <a:endParaRPr lang="en-US" altLang="zh-TW" dirty="0"/>
          </a:p>
        </p:txBody>
      </p:sp>
    </p:spTree>
    <p:extLst>
      <p:ext uri="{BB962C8B-B14F-4D97-AF65-F5344CB8AC3E}">
        <p14:creationId xmlns:p14="http://schemas.microsoft.com/office/powerpoint/2010/main" val="2947941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31375A4-56A4-47D6-9801-1991572033F7}" type="slidenum">
              <a:rPr lang="en-US" altLang="zh-TW" smtClean="0"/>
              <a:pPr/>
              <a:t>‹#›</a:t>
            </a:fld>
            <a:endParaRPr lang="en-US" altLang="zh-TW"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09458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zh-TW" altLang="en-US"/>
              <a:t>按一下以編輯母片標題樣式</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1375A4-56A4-47D6-9801-1991572033F7}" type="slidenum">
              <a:rPr lang="en-US" altLang="zh-TW" smtClean="0"/>
              <a:pPr/>
              <a:t>‹#›</a:t>
            </a:fld>
            <a:endParaRPr lang="en-US" altLang="zh-TW" dirty="0"/>
          </a:p>
        </p:txBody>
      </p:sp>
    </p:spTree>
    <p:extLst>
      <p:ext uri="{BB962C8B-B14F-4D97-AF65-F5344CB8AC3E}">
        <p14:creationId xmlns:p14="http://schemas.microsoft.com/office/powerpoint/2010/main" val="3458747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述名片">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1375A4-56A4-47D6-9801-1991572033F7}" type="slidenum">
              <a:rPr lang="en-US" altLang="zh-TW" smtClean="0"/>
              <a:pPr/>
              <a:t>‹#›</a:t>
            </a:fld>
            <a:endParaRPr lang="en-US" altLang="zh-TW"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42611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是非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zh-TW" altLang="en-US"/>
              <a:t>按一下以編輯母片標題樣式</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TW" altLang="en-US"/>
              <a:t>編輯母片文字樣式</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zh-TW" altLang="en-US"/>
              <a:t>編輯母片文字樣式</a:t>
            </a:r>
          </a:p>
        </p:txBody>
      </p:sp>
      <p:sp>
        <p:nvSpPr>
          <p:cNvPr id="5" name="Date Placeholder 4"/>
          <p:cNvSpPr>
            <a:spLocks noGrp="1"/>
          </p:cNvSpPr>
          <p:nvPr>
            <p:ph type="dt" sz="half" idx="10"/>
          </p:nvPr>
        </p:nvSpPr>
        <p:spPr/>
        <p:txBody>
          <a:bodyPr/>
          <a:lstStyle/>
          <a:p>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31375A4-56A4-47D6-9801-1991572033F7}" type="slidenum">
              <a:rPr lang="en-US" altLang="zh-TW" smtClean="0"/>
              <a:pPr/>
              <a:t>‹#›</a:t>
            </a:fld>
            <a:endParaRPr lang="en-US" altLang="zh-TW" dirty="0"/>
          </a:p>
        </p:txBody>
      </p:sp>
    </p:spTree>
    <p:extLst>
      <p:ext uri="{BB962C8B-B14F-4D97-AF65-F5344CB8AC3E}">
        <p14:creationId xmlns:p14="http://schemas.microsoft.com/office/powerpoint/2010/main" val="8959152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ncho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1375A4-56A4-47D6-9801-1991572033F7}" type="slidenum">
              <a:rPr lang="en-US" altLang="zh-TW" smtClean="0"/>
              <a:pPr/>
              <a:t>‹#›</a:t>
            </a:fld>
            <a:endParaRPr lang="en-US" altLang="zh-TW" dirty="0"/>
          </a:p>
        </p:txBody>
      </p:sp>
    </p:spTree>
    <p:extLst>
      <p:ext uri="{BB962C8B-B14F-4D97-AF65-F5344CB8AC3E}">
        <p14:creationId xmlns:p14="http://schemas.microsoft.com/office/powerpoint/2010/main" val="22425449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1375A4-56A4-47D6-9801-1991572033F7}" type="slidenum">
              <a:rPr lang="en-US" altLang="zh-TW" smtClean="0"/>
              <a:pPr/>
              <a:t>‹#›</a:t>
            </a:fld>
            <a:endParaRPr lang="en-US" altLang="zh-TW" dirty="0"/>
          </a:p>
        </p:txBody>
      </p:sp>
    </p:spTree>
    <p:extLst>
      <p:ext uri="{BB962C8B-B14F-4D97-AF65-F5344CB8AC3E}">
        <p14:creationId xmlns:p14="http://schemas.microsoft.com/office/powerpoint/2010/main" val="3543993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zh-TW" altLang="en-US"/>
              <a:t>按一下以編輯母片標題樣式</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zh-TW"/>
          </a:p>
        </p:txBody>
      </p:sp>
      <p:sp>
        <p:nvSpPr>
          <p:cNvPr id="5" name="Footer Placeholder 4"/>
          <p:cNvSpPr>
            <a:spLocks noGrp="1"/>
          </p:cNvSpPr>
          <p:nvPr>
            <p:ph type="ftr" sz="quarter" idx="11"/>
          </p:nvPr>
        </p:nvSpPr>
        <p:spPr/>
        <p:txBody>
          <a:bodyPr/>
          <a:lstStyle/>
          <a:p>
            <a:endParaRPr lang="zh-TW"/>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31375A4-56A4-47D6-9801-1991572033F7}" type="slidenum">
              <a:rPr lang="en-US" altLang="zh-TW" smtClean="0"/>
              <a:t>‹#›</a:t>
            </a:fld>
            <a:endParaRPr lang="zh-TW" altLang="en-US"/>
          </a:p>
        </p:txBody>
      </p:sp>
    </p:spTree>
    <p:extLst>
      <p:ext uri="{BB962C8B-B14F-4D97-AF65-F5344CB8AC3E}">
        <p14:creationId xmlns:p14="http://schemas.microsoft.com/office/powerpoint/2010/main" val="2087341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zh-TW" altLang="en-US"/>
              <a:t>按一下以編輯母片標題樣式</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85874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zh-TW"/>
          </a:p>
        </p:txBody>
      </p:sp>
      <p:sp>
        <p:nvSpPr>
          <p:cNvPr id="6" name="Footer Placeholder 5"/>
          <p:cNvSpPr>
            <a:spLocks noGrp="1"/>
          </p:cNvSpPr>
          <p:nvPr>
            <p:ph type="ftr" sz="quarter" idx="11"/>
          </p:nvPr>
        </p:nvSpPr>
        <p:spPr/>
        <p:txBody>
          <a:bodyPr/>
          <a:lstStyle/>
          <a:p>
            <a:endParaRPr lang="zh-TW"/>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31375A4-56A4-47D6-9801-1991572033F7}" type="slidenum">
              <a:rPr lang="en-US" altLang="zh-TW" smtClean="0"/>
              <a:t>‹#›</a:t>
            </a:fld>
            <a:endParaRPr lang="zh-TW" altLang="en-US"/>
          </a:p>
        </p:txBody>
      </p:sp>
    </p:spTree>
    <p:extLst>
      <p:ext uri="{BB962C8B-B14F-4D97-AF65-F5344CB8AC3E}">
        <p14:creationId xmlns:p14="http://schemas.microsoft.com/office/powerpoint/2010/main" val="3813196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31375A4-56A4-47D6-9801-1991572033F7}" type="slidenum">
              <a:rPr lang="en-US" altLang="zh-TW" smtClean="0"/>
              <a:pPr/>
              <a:t>‹#›</a:t>
            </a:fld>
            <a:endParaRPr lang="en-US" altLang="zh-TW" dirty="0"/>
          </a:p>
        </p:txBody>
      </p:sp>
    </p:spTree>
    <p:extLst>
      <p:ext uri="{BB962C8B-B14F-4D97-AF65-F5344CB8AC3E}">
        <p14:creationId xmlns:p14="http://schemas.microsoft.com/office/powerpoint/2010/main" val="2900314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zh-TW"/>
          </a:p>
        </p:txBody>
      </p:sp>
      <p:sp>
        <p:nvSpPr>
          <p:cNvPr id="4" name="Footer Placeholder 3"/>
          <p:cNvSpPr>
            <a:spLocks noGrp="1"/>
          </p:cNvSpPr>
          <p:nvPr>
            <p:ph type="ftr" sz="quarter" idx="11"/>
          </p:nvPr>
        </p:nvSpPr>
        <p:spPr/>
        <p:txBody>
          <a:bodyPr/>
          <a:lstStyle/>
          <a:p>
            <a:endParaRPr lang="zh-TW"/>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31375A4-56A4-47D6-9801-1991572033F7}" type="slidenum">
              <a:rPr lang="en-US" altLang="zh-TW" smtClean="0"/>
              <a:t>‹#›</a:t>
            </a:fld>
            <a:endParaRPr lang="zh-TW" altLang="en-US"/>
          </a:p>
        </p:txBody>
      </p:sp>
    </p:spTree>
    <p:extLst>
      <p:ext uri="{BB962C8B-B14F-4D97-AF65-F5344CB8AC3E}">
        <p14:creationId xmlns:p14="http://schemas.microsoft.com/office/powerpoint/2010/main" val="3468105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zh-TW"/>
          </a:p>
        </p:txBody>
      </p:sp>
      <p:sp>
        <p:nvSpPr>
          <p:cNvPr id="3" name="Footer Placeholder 2"/>
          <p:cNvSpPr>
            <a:spLocks noGrp="1"/>
          </p:cNvSpPr>
          <p:nvPr>
            <p:ph type="ftr" sz="quarter" idx="11"/>
          </p:nvPr>
        </p:nvSpPr>
        <p:spPr/>
        <p:txBody>
          <a:bodyPr/>
          <a:lstStyle/>
          <a:p>
            <a:endParaRPr lang="zh-TW"/>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31375A4-56A4-47D6-9801-1991572033F7}" type="slidenum">
              <a:rPr lang="en-US" altLang="zh-TW" smtClean="0"/>
              <a:t>‹#›</a:t>
            </a:fld>
            <a:endParaRPr lang="zh-TW" altLang="en-US"/>
          </a:p>
        </p:txBody>
      </p:sp>
    </p:spTree>
    <p:extLst>
      <p:ext uri="{BB962C8B-B14F-4D97-AF65-F5344CB8AC3E}">
        <p14:creationId xmlns:p14="http://schemas.microsoft.com/office/powerpoint/2010/main" val="2862946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zh-TW" altLang="en-US"/>
              <a:t>按一下以編輯母片標題樣式</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endParaRPr lang="zh-TW"/>
          </a:p>
        </p:txBody>
      </p:sp>
      <p:sp>
        <p:nvSpPr>
          <p:cNvPr id="6" name="Footer Placeholder 5"/>
          <p:cNvSpPr>
            <a:spLocks noGrp="1"/>
          </p:cNvSpPr>
          <p:nvPr>
            <p:ph type="ftr" sz="quarter" idx="11"/>
          </p:nvPr>
        </p:nvSpPr>
        <p:spPr/>
        <p:txBody>
          <a:bodyPr/>
          <a:lstStyle/>
          <a:p>
            <a:endParaRPr lang="zh-TW"/>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31375A4-56A4-47D6-9801-1991572033F7}" type="slidenum">
              <a:rPr lang="en-US" altLang="zh-TW" smtClean="0"/>
              <a:t>‹#›</a:t>
            </a:fld>
            <a:endParaRPr lang="zh-TW" altLang="en-US"/>
          </a:p>
        </p:txBody>
      </p:sp>
    </p:spTree>
    <p:extLst>
      <p:ext uri="{BB962C8B-B14F-4D97-AF65-F5344CB8AC3E}">
        <p14:creationId xmlns:p14="http://schemas.microsoft.com/office/powerpoint/2010/main" val="161591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a:t>按一下圖示以新增圖片</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編輯母片文字樣式</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FAB73BC-B049-4115-A692-8D63A059BFB8}" type="slidenum">
              <a:rPr lang="en-US" smtClean="0"/>
              <a:t>‹#›</a:t>
            </a:fld>
            <a:endParaRPr lang="en-US" dirty="0"/>
          </a:p>
        </p:txBody>
      </p:sp>
      <p:sp>
        <p:nvSpPr>
          <p:cNvPr id="10" name="矩形 9"/>
          <p:cNvSpPr/>
          <p:nvPr userDrawn="1"/>
        </p:nvSpPr>
        <p:spPr>
          <a:xfrm>
            <a:off x="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p>
        </p:txBody>
      </p:sp>
    </p:spTree>
    <p:extLst>
      <p:ext uri="{BB962C8B-B14F-4D97-AF65-F5344CB8AC3E}">
        <p14:creationId xmlns:p14="http://schemas.microsoft.com/office/powerpoint/2010/main" val="1527183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endParaRPr lang="zh-TW"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31375A4-56A4-47D6-9801-1991572033F7}" type="slidenum">
              <a:rPr lang="en-US" altLang="zh-TW" smtClean="0"/>
              <a:pPr/>
              <a:t>‹#›</a:t>
            </a:fld>
            <a:endParaRPr lang="en-US" altLang="zh-TW" dirty="0"/>
          </a:p>
        </p:txBody>
      </p:sp>
    </p:spTree>
    <p:extLst>
      <p:ext uri="{BB962C8B-B14F-4D97-AF65-F5344CB8AC3E}">
        <p14:creationId xmlns:p14="http://schemas.microsoft.com/office/powerpoint/2010/main" val="2191369097"/>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mailto:mentlin@gmail.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589212" y="1828800"/>
            <a:ext cx="8915399" cy="1524515"/>
          </a:xfrm>
        </p:spPr>
        <p:txBody>
          <a:bodyPr/>
          <a:lstStyle/>
          <a:p>
            <a:r>
              <a:rPr lang="zh-TW" altLang="zh-TW" dirty="0"/>
              <a:t>藥局</a:t>
            </a:r>
            <a:r>
              <a:rPr lang="zh-TW" altLang="en-US" dirty="0"/>
              <a:t>常見稅務</a:t>
            </a:r>
            <a:r>
              <a:rPr lang="zh-TW" altLang="zh-TW" dirty="0"/>
              <a:t>實務</a:t>
            </a:r>
            <a:endParaRPr lang="zh-TW" dirty="0"/>
          </a:p>
        </p:txBody>
      </p:sp>
      <p:sp>
        <p:nvSpPr>
          <p:cNvPr id="3" name="副標題 2"/>
          <p:cNvSpPr>
            <a:spLocks noGrp="1"/>
          </p:cNvSpPr>
          <p:nvPr>
            <p:ph type="subTitle" idx="1"/>
          </p:nvPr>
        </p:nvSpPr>
        <p:spPr/>
        <p:txBody>
          <a:bodyPr/>
          <a:lstStyle/>
          <a:p>
            <a:r>
              <a:rPr lang="zh-TW" altLang="en-US"/>
              <a:t>廣隆會計師事務所林孟宗會計師</a:t>
            </a:r>
            <a:endParaRPr lang="en-US" altLang="zh-TW"/>
          </a:p>
          <a:p>
            <a:r>
              <a:rPr lang="en-US" altLang="zh-TW"/>
              <a:t>107.4.18</a:t>
            </a:r>
            <a:endParaRPr lang="zh-TW" dirty="0"/>
          </a:p>
        </p:txBody>
      </p:sp>
      <p:sp>
        <p:nvSpPr>
          <p:cNvPr id="8" name="投影片編號版面配置區 7">
            <a:extLst>
              <a:ext uri="{FF2B5EF4-FFF2-40B4-BE49-F238E27FC236}">
                <a16:creationId xmlns:a16="http://schemas.microsoft.com/office/drawing/2014/main" id="{AE3FA7F1-95B7-4561-B053-3D972327810A}"/>
              </a:ext>
            </a:extLst>
          </p:cNvPr>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2413251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662" y="581747"/>
            <a:ext cx="8915399" cy="1262428"/>
          </a:xfrm>
        </p:spPr>
        <p:txBody>
          <a:bodyPr anchor="t" anchorCtr="0">
            <a:normAutofit fontScale="90000"/>
          </a:bodyPr>
          <a:lstStyle/>
          <a:p>
            <a:r>
              <a:rPr lang="zh-TW" altLang="en-US" dirty="0">
                <a:latin typeface="標楷體" panose="03000509000000000000" pitchFamily="65" charset="-120"/>
                <a:ea typeface="標楷體" panose="03000509000000000000" pitchFamily="65" charset="-120"/>
              </a:rPr>
              <a:t>藥師全民健保收入之執行業務所得課稅規定</a:t>
            </a:r>
            <a:br>
              <a:rPr lang="en-US" altLang="zh-TW" dirty="0">
                <a:latin typeface="標楷體" panose="03000509000000000000" pitchFamily="65" charset="-120"/>
                <a:ea typeface="標楷體" panose="03000509000000000000" pitchFamily="65" charset="-120"/>
              </a:rPr>
            </a:br>
            <a:endParaRPr lang="en-US" dirty="0"/>
          </a:p>
        </p:txBody>
      </p:sp>
      <p:sp>
        <p:nvSpPr>
          <p:cNvPr id="3" name="Text Placeholder 2"/>
          <p:cNvSpPr>
            <a:spLocks noGrp="1"/>
          </p:cNvSpPr>
          <p:nvPr>
            <p:ph type="body" idx="1"/>
          </p:nvPr>
        </p:nvSpPr>
        <p:spPr>
          <a:xfrm>
            <a:off x="2297662" y="1440177"/>
            <a:ext cx="8915399" cy="4947726"/>
          </a:xfrm>
        </p:spPr>
        <p:txBody>
          <a:bodyPr>
            <a:normAutofit lnSpcReduction="10000"/>
          </a:bodyPr>
          <a:lstStyle/>
          <a:p>
            <a:r>
              <a:rPr lang="zh-TW" altLang="en-US" sz="2400" dirty="0">
                <a:latin typeface="標楷體" panose="03000509000000000000" pitchFamily="65" charset="-120"/>
                <a:ea typeface="標楷體" panose="03000509000000000000" pitchFamily="65" charset="-120"/>
              </a:rPr>
              <a:t>主旨：藥師全民健康保險收入（以下簡稱健保收入）之執行業務所得課稅規定。說明：二、納稅義務人</a:t>
            </a:r>
            <a:r>
              <a:rPr lang="en-US" altLang="zh-TW" sz="2400" dirty="0">
                <a:latin typeface="標楷體" panose="03000509000000000000" pitchFamily="65" charset="-120"/>
                <a:ea typeface="標楷體" panose="03000509000000000000" pitchFamily="65" charset="-120"/>
              </a:rPr>
              <a:t>89</a:t>
            </a:r>
            <a:r>
              <a:rPr lang="zh-TW" altLang="en-US" sz="2400" dirty="0">
                <a:latin typeface="標楷體" panose="03000509000000000000" pitchFamily="65" charset="-120"/>
                <a:ea typeface="標楷體" panose="03000509000000000000" pitchFamily="65" charset="-120"/>
              </a:rPr>
              <a:t>年度至</a:t>
            </a:r>
            <a:r>
              <a:rPr lang="en-US" altLang="zh-TW" sz="2400" dirty="0">
                <a:latin typeface="標楷體" panose="03000509000000000000" pitchFamily="65" charset="-120"/>
                <a:ea typeface="標楷體" panose="03000509000000000000" pitchFamily="65" charset="-120"/>
              </a:rPr>
              <a:t>95</a:t>
            </a:r>
            <a:r>
              <a:rPr lang="zh-TW" altLang="en-US" sz="2400" dirty="0">
                <a:latin typeface="標楷體" panose="03000509000000000000" pitchFamily="65" charset="-120"/>
                <a:ea typeface="標楷體" panose="03000509000000000000" pitchFamily="65" charset="-120"/>
              </a:rPr>
              <a:t>年度藥師健保收入未依法辦理結算申報，或未依法設帳記載及保存憑證，或未能提供證明所得額之帳簿文據，依本部核定費用標準計算所得額而尚未核課確定之案件，經申請按藥費及藥事服務費區分計算其執行業務所得者，稽徵機關得以健保局提供之「全民健康保險特約醫事服務機構申請醫療費用分列項目參考表」所列藥費及藥事服務費之比率作為區分之依據，並按藥費收入</a:t>
            </a:r>
            <a:r>
              <a:rPr lang="en-US" altLang="zh-TW" sz="2400" dirty="0">
                <a:latin typeface="標楷體" panose="03000509000000000000" pitchFamily="65" charset="-120"/>
                <a:ea typeface="標楷體" panose="03000509000000000000" pitchFamily="65" charset="-120"/>
              </a:rPr>
              <a:t>100%</a:t>
            </a:r>
            <a:r>
              <a:rPr lang="zh-TW" altLang="en-US" sz="2400" dirty="0">
                <a:latin typeface="標楷體" panose="03000509000000000000" pitchFamily="65" charset="-120"/>
                <a:ea typeface="標楷體" panose="03000509000000000000" pitchFamily="65" charset="-120"/>
              </a:rPr>
              <a:t>及藥事服務費收入</a:t>
            </a:r>
            <a:r>
              <a:rPr lang="en-US" altLang="zh-TW" sz="2400" dirty="0">
                <a:latin typeface="標楷體" panose="03000509000000000000" pitchFamily="65" charset="-120"/>
                <a:ea typeface="標楷體" panose="03000509000000000000" pitchFamily="65" charset="-120"/>
              </a:rPr>
              <a:t>20%</a:t>
            </a:r>
            <a:r>
              <a:rPr lang="zh-TW" altLang="en-US" sz="2400" dirty="0">
                <a:latin typeface="標楷體" panose="03000509000000000000" pitchFamily="65" charset="-120"/>
                <a:ea typeface="標楷體" panose="03000509000000000000" pitchFamily="65" charset="-120"/>
              </a:rPr>
              <a:t>計算其必要費用。至於異常特殊案件，由稽徵機關就個案事實查核認定。三、本部</a:t>
            </a:r>
            <a:r>
              <a:rPr lang="en-US" altLang="zh-TW" sz="2400" dirty="0">
                <a:latin typeface="標楷體" panose="03000509000000000000" pitchFamily="65" charset="-120"/>
                <a:ea typeface="標楷體" panose="03000509000000000000" pitchFamily="65" charset="-120"/>
              </a:rPr>
              <a:t>96</a:t>
            </a:r>
            <a:r>
              <a:rPr lang="zh-TW" altLang="en-US" sz="2400" dirty="0">
                <a:latin typeface="標楷體" panose="03000509000000000000" pitchFamily="65" charset="-120"/>
                <a:ea typeface="標楷體" panose="03000509000000000000" pitchFamily="65" charset="-120"/>
              </a:rPr>
              <a:t>年度及</a:t>
            </a:r>
            <a:r>
              <a:rPr lang="en-US" altLang="zh-TW" sz="2400" dirty="0">
                <a:latin typeface="標楷體" panose="03000509000000000000" pitchFamily="65" charset="-120"/>
                <a:ea typeface="標楷體" panose="03000509000000000000" pitchFamily="65" charset="-120"/>
              </a:rPr>
              <a:t>97</a:t>
            </a:r>
            <a:r>
              <a:rPr lang="zh-TW" altLang="en-US" sz="2400" dirty="0">
                <a:latin typeface="標楷體" panose="03000509000000000000" pitchFamily="65" charset="-120"/>
                <a:ea typeface="標楷體" panose="03000509000000000000" pitchFamily="65" charset="-120"/>
              </a:rPr>
              <a:t>年度核定之藥師健保收入費用標準，亦應改依上開規定辦理。（財政部</a:t>
            </a:r>
            <a:r>
              <a:rPr lang="en-US" altLang="zh-TW" sz="2400" dirty="0">
                <a:latin typeface="標楷體" panose="03000509000000000000" pitchFamily="65" charset="-120"/>
                <a:ea typeface="標楷體" panose="03000509000000000000" pitchFamily="65" charset="-120"/>
              </a:rPr>
              <a:t>98/05/13</a:t>
            </a:r>
            <a:r>
              <a:rPr lang="zh-TW" altLang="en-US" sz="2400" dirty="0">
                <a:latin typeface="標楷體" panose="03000509000000000000" pitchFamily="65" charset="-120"/>
                <a:ea typeface="標楷體" panose="03000509000000000000" pitchFamily="65" charset="-120"/>
              </a:rPr>
              <a:t>台財稅字第</a:t>
            </a:r>
            <a:r>
              <a:rPr lang="en-US" altLang="zh-TW" sz="2400" dirty="0">
                <a:latin typeface="標楷體" panose="03000509000000000000" pitchFamily="65" charset="-120"/>
                <a:ea typeface="標楷體" panose="03000509000000000000" pitchFamily="65" charset="-120"/>
              </a:rPr>
              <a:t>09804046000</a:t>
            </a:r>
            <a:r>
              <a:rPr lang="zh-TW" altLang="en-US" sz="2400" dirty="0">
                <a:latin typeface="標楷體" panose="03000509000000000000" pitchFamily="65" charset="-120"/>
                <a:ea typeface="標楷體" panose="03000509000000000000" pitchFamily="65" charset="-120"/>
              </a:rPr>
              <a:t>號函）</a:t>
            </a:r>
            <a:endParaRPr lang="en-US" altLang="zh-TW" sz="2400" dirty="0">
              <a:latin typeface="標楷體" panose="03000509000000000000" pitchFamily="65" charset="-120"/>
              <a:ea typeface="標楷體" panose="03000509000000000000" pitchFamily="65" charset="-120"/>
            </a:endParaRPr>
          </a:p>
          <a:p>
            <a:r>
              <a:rPr lang="en-US" altLang="zh-TW" sz="2400" b="1" dirty="0">
                <a:solidFill>
                  <a:srgbClr val="FF0000"/>
                </a:solidFill>
                <a:latin typeface="標楷體" panose="03000509000000000000" pitchFamily="65" charset="-120"/>
                <a:ea typeface="標楷體" panose="03000509000000000000" pitchFamily="65" charset="-120"/>
              </a:rPr>
              <a:t>106</a:t>
            </a:r>
            <a:r>
              <a:rPr lang="zh-TW" altLang="en-US" sz="2400" b="1" dirty="0">
                <a:solidFill>
                  <a:srgbClr val="FF0000"/>
                </a:solidFill>
                <a:latin typeface="標楷體" panose="03000509000000000000" pitchFamily="65" charset="-120"/>
                <a:ea typeface="標楷體" panose="03000509000000000000" pitchFamily="65" charset="-120"/>
              </a:rPr>
              <a:t>年度藥事服務費以</a:t>
            </a:r>
            <a:r>
              <a:rPr lang="en-US" altLang="zh-TW" sz="2400" b="1" dirty="0">
                <a:solidFill>
                  <a:srgbClr val="FF0000"/>
                </a:solidFill>
                <a:latin typeface="標楷體" panose="03000509000000000000" pitchFamily="65" charset="-120"/>
                <a:ea typeface="標楷體" panose="03000509000000000000" pitchFamily="65" charset="-120"/>
              </a:rPr>
              <a:t>35%</a:t>
            </a:r>
            <a:r>
              <a:rPr lang="zh-TW" altLang="en-US" sz="2400" b="1" dirty="0">
                <a:solidFill>
                  <a:srgbClr val="FF0000"/>
                </a:solidFill>
                <a:latin typeface="標楷體" panose="03000509000000000000" pitchFamily="65" charset="-120"/>
                <a:ea typeface="標楷體" panose="03000509000000000000" pitchFamily="65" charset="-120"/>
              </a:rPr>
              <a:t>計算必要費用</a:t>
            </a:r>
            <a:endParaRPr lang="en-US" altLang="zh-TW" sz="2400" b="1" dirty="0">
              <a:solidFill>
                <a:srgbClr val="FF0000"/>
              </a:solidFill>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5" name="投影片編號版面配置區 4">
            <a:extLst>
              <a:ext uri="{FF2B5EF4-FFF2-40B4-BE49-F238E27FC236}">
                <a16:creationId xmlns:a16="http://schemas.microsoft.com/office/drawing/2014/main" id="{FB3D75D8-DDB5-46B6-87B0-A71EB4BEC81C}"/>
              </a:ext>
            </a:extLst>
          </p:cNvPr>
          <p:cNvSpPr>
            <a:spLocks noGrp="1"/>
          </p:cNvSpPr>
          <p:nvPr>
            <p:ph type="sldNum" sz="quarter" idx="12"/>
          </p:nvPr>
        </p:nvSpPr>
        <p:spPr/>
        <p:txBody>
          <a:bodyPr/>
          <a:lstStyle/>
          <a:p>
            <a:fld id="{4FAB73BC-B049-4115-A692-8D63A059BFB8}" type="slidenum">
              <a:rPr lang="en-US" smtClean="0"/>
              <a:t>10</a:t>
            </a:fld>
            <a:endParaRPr lang="en-US" dirty="0"/>
          </a:p>
        </p:txBody>
      </p:sp>
    </p:spTree>
    <p:extLst>
      <p:ext uri="{BB962C8B-B14F-4D97-AF65-F5344CB8AC3E}">
        <p14:creationId xmlns:p14="http://schemas.microsoft.com/office/powerpoint/2010/main" val="710717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1549" y="450259"/>
            <a:ext cx="8915399" cy="1288248"/>
          </a:xfrm>
        </p:spPr>
        <p:txBody>
          <a:bodyPr anchor="t" anchorCtr="0">
            <a:normAutofit fontScale="90000"/>
          </a:bodyPr>
          <a:lstStyle/>
          <a:p>
            <a:r>
              <a:rPr lang="zh-TW" altLang="en-US" u="sng" dirty="0">
                <a:latin typeface="標楷體" panose="03000509000000000000" pitchFamily="65" charset="-120"/>
                <a:ea typeface="標楷體" panose="03000509000000000000" pitchFamily="65" charset="-120"/>
              </a:rPr>
              <a:t>二、</a:t>
            </a:r>
            <a:r>
              <a:rPr lang="zh-TW" altLang="zh-TW" u="sng" dirty="0">
                <a:latin typeface="標楷體" panose="03000509000000000000" pitchFamily="65" charset="-120"/>
                <a:ea typeface="標楷體" panose="03000509000000000000" pitchFamily="65" charset="-120"/>
              </a:rPr>
              <a:t>藥局營利所得及執行業務所得之計算及申報模式之選擇</a:t>
            </a:r>
            <a:br>
              <a:rPr lang="zh-TW" altLang="zh-TW" dirty="0"/>
            </a:br>
            <a:br>
              <a:rPr lang="zh-TW" altLang="en-US" u="sng" dirty="0">
                <a:latin typeface="標楷體" panose="03000509000000000000" pitchFamily="65" charset="-120"/>
                <a:ea typeface="標楷體" panose="03000509000000000000" pitchFamily="65" charset="-120"/>
              </a:rPr>
            </a:br>
            <a:br>
              <a:rPr lang="zh-TW" altLang="en-US" dirty="0"/>
            </a:br>
            <a:endParaRPr lang="en-US" dirty="0"/>
          </a:p>
        </p:txBody>
      </p:sp>
      <p:sp>
        <p:nvSpPr>
          <p:cNvPr id="3" name="Text Placeholder 2"/>
          <p:cNvSpPr>
            <a:spLocks noGrp="1"/>
          </p:cNvSpPr>
          <p:nvPr>
            <p:ph type="body" idx="1"/>
          </p:nvPr>
        </p:nvSpPr>
        <p:spPr>
          <a:xfrm>
            <a:off x="2181549" y="2003753"/>
            <a:ext cx="8915399" cy="4947726"/>
          </a:xfrm>
        </p:spPr>
        <p:txBody>
          <a:bodyPr>
            <a:normAutofit/>
          </a:bodyPr>
          <a:lstStyle/>
          <a:p>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一</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、營利所得</a:t>
            </a:r>
            <a:endParaRPr lang="en-US" altLang="zh-TW" sz="2800" dirty="0">
              <a:latin typeface="標楷體" panose="03000509000000000000" pitchFamily="65" charset="-120"/>
              <a:ea typeface="標楷體" panose="03000509000000000000" pitchFamily="65" charset="-120"/>
            </a:endParaRPr>
          </a:p>
          <a:p>
            <a:pPr marL="514350" indent="-514350">
              <a:buFont typeface="+mj-lt"/>
              <a:buAutoNum type="arabicPeriod"/>
            </a:pPr>
            <a:r>
              <a:rPr lang="zh-TW" altLang="en-US" sz="2800" dirty="0">
                <a:latin typeface="標楷體" panose="03000509000000000000" pitchFamily="65" charset="-120"/>
                <a:ea typeface="標楷體" panose="03000509000000000000" pitchFamily="65" charset="-120"/>
              </a:rPr>
              <a:t>核定課徵</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全年核定銷售額*</a:t>
            </a:r>
            <a:r>
              <a:rPr lang="en-US" altLang="zh-TW" sz="2800" dirty="0">
                <a:latin typeface="標楷體" panose="03000509000000000000" pitchFamily="65" charset="-120"/>
                <a:ea typeface="標楷體" panose="03000509000000000000" pitchFamily="65" charset="-120"/>
              </a:rPr>
              <a:t>6%</a:t>
            </a:r>
            <a:r>
              <a:rPr lang="zh-TW" altLang="en-US" sz="2800" dirty="0">
                <a:latin typeface="標楷體" panose="03000509000000000000" pitchFamily="65" charset="-120"/>
                <a:ea typeface="標楷體" panose="03000509000000000000" pitchFamily="65" charset="-120"/>
              </a:rPr>
              <a:t>，併入個人綜所稅計算</a:t>
            </a:r>
            <a:endParaRPr lang="en-US" altLang="zh-TW" sz="2800" dirty="0">
              <a:latin typeface="標楷體" panose="03000509000000000000" pitchFamily="65" charset="-120"/>
              <a:ea typeface="標楷體" panose="03000509000000000000" pitchFamily="65" charset="-120"/>
            </a:endParaRPr>
          </a:p>
          <a:p>
            <a:pPr marL="514350" indent="-514350">
              <a:buFont typeface="+mj-lt"/>
              <a:buAutoNum type="arabicPeriod"/>
            </a:pPr>
            <a:r>
              <a:rPr lang="zh-TW" altLang="en-US" sz="2800" dirty="0">
                <a:latin typeface="標楷體" panose="03000509000000000000" pitchFamily="65" charset="-120"/>
                <a:ea typeface="標楷體" panose="03000509000000000000" pitchFamily="65" charset="-120"/>
              </a:rPr>
              <a:t>開立發票</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書審</a:t>
            </a:r>
            <a:r>
              <a:rPr lang="en-US" altLang="zh-TW" sz="2800" dirty="0">
                <a:latin typeface="標楷體" panose="03000509000000000000" pitchFamily="65" charset="-120"/>
                <a:ea typeface="標楷體" panose="03000509000000000000" pitchFamily="65" charset="-120"/>
              </a:rPr>
              <a:t>or</a:t>
            </a:r>
            <a:r>
              <a:rPr lang="zh-TW" altLang="en-US" sz="2800" dirty="0">
                <a:latin typeface="標楷體" panose="03000509000000000000" pitchFamily="65" charset="-120"/>
                <a:ea typeface="標楷體" panose="03000509000000000000" pitchFamily="65" charset="-120"/>
              </a:rPr>
              <a:t>所得額標準</a:t>
            </a:r>
            <a:r>
              <a:rPr lang="en-US" altLang="zh-TW" sz="2800" dirty="0">
                <a:latin typeface="標楷體" panose="03000509000000000000" pitchFamily="65" charset="-120"/>
                <a:ea typeface="標楷體" panose="03000509000000000000" pitchFamily="65" charset="-120"/>
              </a:rPr>
              <a:t>or</a:t>
            </a:r>
            <a:r>
              <a:rPr lang="zh-TW" altLang="en-US" sz="2800" dirty="0">
                <a:latin typeface="標楷體" panose="03000509000000000000" pitchFamily="65" charset="-120"/>
                <a:ea typeface="標楷體" panose="03000509000000000000" pitchFamily="65" charset="-120"/>
              </a:rPr>
              <a:t>查帳，採</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階段繳納</a:t>
            </a:r>
            <a:endParaRPr lang="en-US" altLang="zh-TW" sz="2800" dirty="0">
              <a:latin typeface="標楷體" panose="03000509000000000000" pitchFamily="65" charset="-120"/>
              <a:ea typeface="標楷體" panose="03000509000000000000" pitchFamily="65" charset="-120"/>
            </a:endParaRPr>
          </a:p>
          <a:p>
            <a:pPr marL="539750"/>
            <a:r>
              <a:rPr lang="zh-TW" altLang="en-US" sz="2800" dirty="0">
                <a:latin typeface="標楷體" panose="03000509000000000000" pitchFamily="65" charset="-120"/>
                <a:ea typeface="標楷體" panose="03000509000000000000" pitchFamily="65" charset="-120"/>
              </a:rPr>
              <a:t>第</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階段於藥局就上述所得額繳納</a:t>
            </a:r>
            <a:r>
              <a:rPr lang="en-US" altLang="zh-TW" sz="2800" dirty="0">
                <a:latin typeface="標楷體" panose="03000509000000000000" pitchFamily="65" charset="-120"/>
                <a:ea typeface="標楷體" panose="03000509000000000000" pitchFamily="65" charset="-120"/>
              </a:rPr>
              <a:t>8.5%</a:t>
            </a:r>
            <a:r>
              <a:rPr lang="zh-TW" altLang="en-US" sz="2800" dirty="0">
                <a:latin typeface="標楷體" panose="03000509000000000000" pitchFamily="65" charset="-120"/>
                <a:ea typeface="標楷體" panose="03000509000000000000" pitchFamily="65" charset="-120"/>
              </a:rPr>
              <a:t>營所稅</a:t>
            </a:r>
            <a:r>
              <a:rPr lang="en-US" altLang="zh-TW" sz="2800" b="1" dirty="0">
                <a:solidFill>
                  <a:srgbClr val="FF0000"/>
                </a:solidFill>
                <a:latin typeface="標楷體" panose="03000509000000000000" pitchFamily="65" charset="-120"/>
                <a:ea typeface="標楷體" panose="03000509000000000000" pitchFamily="65" charset="-120"/>
              </a:rPr>
              <a:t>(107</a:t>
            </a:r>
            <a:r>
              <a:rPr lang="zh-TW" altLang="en-US" sz="2800" b="1" dirty="0">
                <a:solidFill>
                  <a:srgbClr val="FF0000"/>
                </a:solidFill>
                <a:latin typeface="標楷體" panose="03000509000000000000" pitchFamily="65" charset="-120"/>
                <a:ea typeface="標楷體" panose="03000509000000000000" pitchFamily="65" charset="-120"/>
              </a:rPr>
              <a:t>年度所得以後免徵</a:t>
            </a:r>
            <a:r>
              <a:rPr lang="en-US" altLang="zh-TW" sz="2800" b="1" dirty="0">
                <a:solidFill>
                  <a:srgbClr val="FF0000"/>
                </a:solidFill>
                <a:latin typeface="標楷體" panose="03000509000000000000" pitchFamily="65" charset="-120"/>
                <a:ea typeface="標楷體" panose="03000509000000000000" pitchFamily="65" charset="-120"/>
              </a:rPr>
              <a:t>)</a:t>
            </a:r>
          </a:p>
          <a:p>
            <a:pPr marL="539750"/>
            <a:r>
              <a:rPr lang="zh-TW" altLang="en-US" sz="2800" dirty="0">
                <a:latin typeface="標楷體" panose="03000509000000000000" pitchFamily="65" charset="-120"/>
                <a:ea typeface="標楷體" panose="03000509000000000000" pitchFamily="65" charset="-120"/>
              </a:rPr>
              <a:t>第</a:t>
            </a:r>
            <a:r>
              <a:rPr lang="en-US" altLang="zh-TW" sz="2800" dirty="0">
                <a:latin typeface="標楷體" panose="03000509000000000000" pitchFamily="65" charset="-120"/>
                <a:ea typeface="標楷體" panose="03000509000000000000" pitchFamily="65" charset="-120"/>
              </a:rPr>
              <a:t>2</a:t>
            </a:r>
            <a:r>
              <a:rPr lang="zh-TW" altLang="en-US" sz="2800" dirty="0">
                <a:latin typeface="標楷體" panose="03000509000000000000" pitchFamily="65" charset="-120"/>
                <a:ea typeface="標楷體" panose="03000509000000000000" pitchFamily="65" charset="-120"/>
              </a:rPr>
              <a:t>階段</a:t>
            </a:r>
            <a:r>
              <a:rPr lang="en-US" altLang="zh-TW" sz="2800" dirty="0">
                <a:latin typeface="標楷體" panose="03000509000000000000" pitchFamily="65" charset="-120"/>
                <a:ea typeface="標楷體" panose="03000509000000000000" pitchFamily="65" charset="-120"/>
              </a:rPr>
              <a:t>:(</a:t>
            </a:r>
            <a:r>
              <a:rPr lang="zh-TW" altLang="en-US" sz="2800" u="sng" dirty="0">
                <a:latin typeface="標楷體" panose="03000509000000000000" pitchFamily="65" charset="-120"/>
                <a:ea typeface="標楷體" panose="03000509000000000000" pitchFamily="65" charset="-120"/>
              </a:rPr>
              <a:t>藥局申報所得額</a:t>
            </a:r>
            <a:r>
              <a:rPr lang="en-US" altLang="zh-TW" sz="2800" u="sng" dirty="0">
                <a:latin typeface="標楷體" panose="03000509000000000000" pitchFamily="65" charset="-120"/>
                <a:ea typeface="標楷體" panose="03000509000000000000" pitchFamily="65" charset="-120"/>
              </a:rPr>
              <a:t>-8.5%</a:t>
            </a:r>
            <a:r>
              <a:rPr lang="zh-TW" altLang="en-US" sz="2800" u="sng" dirty="0">
                <a:latin typeface="標楷體" panose="03000509000000000000" pitchFamily="65" charset="-120"/>
                <a:ea typeface="標楷體" panose="03000509000000000000" pitchFamily="65" charset="-120"/>
              </a:rPr>
              <a:t>營所稅</a:t>
            </a:r>
            <a:r>
              <a:rPr lang="en-US" altLang="zh-TW" sz="2800" u="sng"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後再併入個人綜所稅課稅</a:t>
            </a:r>
            <a:endParaRPr lang="en-US" altLang="zh-TW" sz="2800" dirty="0">
              <a:latin typeface="標楷體" panose="03000509000000000000" pitchFamily="65" charset="-120"/>
              <a:ea typeface="標楷體" panose="03000509000000000000" pitchFamily="65" charset="-120"/>
            </a:endParaRPr>
          </a:p>
          <a:p>
            <a:pPr marL="539750"/>
            <a:r>
              <a:rPr lang="zh-TW" altLang="en-US" sz="2400" dirty="0">
                <a:latin typeface="標楷體" panose="03000509000000000000" pitchFamily="65" charset="-120"/>
                <a:ea typeface="標楷體" panose="03000509000000000000" pitchFamily="65" charset="-120"/>
              </a:rPr>
              <a:t>備註</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書審率或所得額標準取決於「行業代號」，若以西藥零售為</a:t>
            </a:r>
            <a:r>
              <a:rPr lang="en-US" altLang="zh-TW" sz="2400" dirty="0">
                <a:latin typeface="標楷體" panose="03000509000000000000" pitchFamily="65" charset="-120"/>
                <a:ea typeface="標楷體" panose="03000509000000000000" pitchFamily="65" charset="-120"/>
              </a:rPr>
              <a:t>6%</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8%(</a:t>
            </a:r>
            <a:r>
              <a:rPr lang="zh-TW" altLang="en-US" sz="2400" dirty="0">
                <a:latin typeface="標楷體" panose="03000509000000000000" pitchFamily="65" charset="-120"/>
                <a:ea typeface="標楷體" panose="03000509000000000000" pitchFamily="65" charset="-120"/>
              </a:rPr>
              <a:t>同業利潤率標準</a:t>
            </a:r>
            <a:r>
              <a:rPr lang="en-US" altLang="zh-TW" sz="2400" dirty="0">
                <a:latin typeface="標楷體" panose="03000509000000000000" pitchFamily="65" charset="-120"/>
                <a:ea typeface="標楷體" panose="03000509000000000000" pitchFamily="65" charset="-120"/>
              </a:rPr>
              <a:t>10%)</a:t>
            </a:r>
          </a:p>
          <a:p>
            <a:endParaRPr lang="en-US" altLang="zh-TW" sz="2800" dirty="0">
              <a:latin typeface="標楷體" panose="03000509000000000000" pitchFamily="65" charset="-120"/>
              <a:ea typeface="標楷體" panose="03000509000000000000" pitchFamily="65" charset="-120"/>
            </a:endParaRPr>
          </a:p>
          <a:p>
            <a:pPr marL="1436688" indent="-1436688"/>
            <a:endParaRPr lang="en-US" altLang="zh-TW" sz="2800" dirty="0">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5" name="投影片編號版面配置區 4">
            <a:extLst>
              <a:ext uri="{FF2B5EF4-FFF2-40B4-BE49-F238E27FC236}">
                <a16:creationId xmlns:a16="http://schemas.microsoft.com/office/drawing/2014/main" id="{65C8D425-43E2-49E9-9E37-6A38CE131648}"/>
              </a:ext>
            </a:extLst>
          </p:cNvPr>
          <p:cNvSpPr>
            <a:spLocks noGrp="1"/>
          </p:cNvSpPr>
          <p:nvPr>
            <p:ph type="sldNum" sz="quarter" idx="12"/>
          </p:nvPr>
        </p:nvSpPr>
        <p:spPr/>
        <p:txBody>
          <a:bodyPr/>
          <a:lstStyle/>
          <a:p>
            <a:fld id="{4FAB73BC-B049-4115-A692-8D63A059BFB8}" type="slidenum">
              <a:rPr lang="en-US" smtClean="0"/>
              <a:t>11</a:t>
            </a:fld>
            <a:endParaRPr lang="en-US" dirty="0"/>
          </a:p>
        </p:txBody>
      </p:sp>
    </p:spTree>
    <p:extLst>
      <p:ext uri="{BB962C8B-B14F-4D97-AF65-F5344CB8AC3E}">
        <p14:creationId xmlns:p14="http://schemas.microsoft.com/office/powerpoint/2010/main" val="309787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1549" y="450259"/>
            <a:ext cx="8915399" cy="1288248"/>
          </a:xfrm>
        </p:spPr>
        <p:txBody>
          <a:bodyPr anchor="t" anchorCtr="0">
            <a:normAutofit fontScale="90000"/>
          </a:bodyPr>
          <a:lstStyle/>
          <a:p>
            <a:r>
              <a:rPr lang="zh-TW" altLang="en-US" u="sng" dirty="0">
                <a:latin typeface="標楷體" panose="03000509000000000000" pitchFamily="65" charset="-120"/>
                <a:ea typeface="標楷體" panose="03000509000000000000" pitchFamily="65" charset="-120"/>
              </a:rPr>
              <a:t>二、</a:t>
            </a:r>
            <a:r>
              <a:rPr lang="zh-TW" altLang="zh-TW" u="sng" dirty="0">
                <a:latin typeface="標楷體" panose="03000509000000000000" pitchFamily="65" charset="-120"/>
                <a:ea typeface="標楷體" panose="03000509000000000000" pitchFamily="65" charset="-120"/>
              </a:rPr>
              <a:t>藥局營利所得及執行業務所得之計算及申報模式之選擇</a:t>
            </a:r>
            <a:br>
              <a:rPr lang="zh-TW" altLang="zh-TW" dirty="0"/>
            </a:br>
            <a:br>
              <a:rPr lang="zh-TW" altLang="en-US" u="sng" dirty="0">
                <a:latin typeface="標楷體" panose="03000509000000000000" pitchFamily="65" charset="-120"/>
                <a:ea typeface="標楷體" panose="03000509000000000000" pitchFamily="65" charset="-120"/>
              </a:rPr>
            </a:br>
            <a:br>
              <a:rPr lang="zh-TW" altLang="en-US" dirty="0"/>
            </a:br>
            <a:endParaRPr lang="en-US" dirty="0"/>
          </a:p>
        </p:txBody>
      </p:sp>
      <p:sp>
        <p:nvSpPr>
          <p:cNvPr id="3" name="Text Placeholder 2"/>
          <p:cNvSpPr>
            <a:spLocks noGrp="1"/>
          </p:cNvSpPr>
          <p:nvPr>
            <p:ph type="body" idx="1"/>
          </p:nvPr>
        </p:nvSpPr>
        <p:spPr>
          <a:xfrm>
            <a:off x="2181549" y="2003753"/>
            <a:ext cx="8915399" cy="4501978"/>
          </a:xfrm>
        </p:spPr>
        <p:txBody>
          <a:bodyPr>
            <a:normAutofit/>
          </a:bodyPr>
          <a:lstStyle/>
          <a:p>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二</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、執行業務所得</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採</a:t>
            </a:r>
            <a:r>
              <a:rPr lang="en-US" altLang="zh-TW" sz="2800" dirty="0">
                <a:latin typeface="標楷體" panose="03000509000000000000" pitchFamily="65" charset="-120"/>
                <a:ea typeface="標楷體" panose="03000509000000000000" pitchFamily="65" charset="-120"/>
              </a:rPr>
              <a:t>106</a:t>
            </a:r>
            <a:r>
              <a:rPr lang="zh-TW" altLang="en-US" sz="2800" dirty="0">
                <a:latin typeface="標楷體" panose="03000509000000000000" pitchFamily="65" charset="-120"/>
                <a:ea typeface="標楷體" panose="03000509000000000000" pitchFamily="65" charset="-120"/>
              </a:rPr>
              <a:t>年度部頒費用標準</a:t>
            </a:r>
            <a:r>
              <a:rPr lang="en-US" altLang="zh-TW" sz="2800" dirty="0">
                <a:latin typeface="標楷體" panose="03000509000000000000" pitchFamily="65" charset="-120"/>
                <a:ea typeface="標楷體" panose="03000509000000000000" pitchFamily="65" charset="-120"/>
              </a:rPr>
              <a:t>)</a:t>
            </a:r>
          </a:p>
          <a:p>
            <a:pPr marL="457200" indent="-457200">
              <a:buFont typeface="Arial" panose="020B0604020202020204" pitchFamily="34" charset="0"/>
              <a:buChar char="•"/>
            </a:pPr>
            <a:r>
              <a:rPr lang="zh-TW" altLang="en-US" sz="2800" b="1" dirty="0">
                <a:solidFill>
                  <a:srgbClr val="FF0000"/>
                </a:solidFill>
                <a:latin typeface="標楷體" panose="03000509000000000000" pitchFamily="65" charset="-120"/>
                <a:ea typeface="標楷體" panose="03000509000000000000" pitchFamily="65" charset="-120"/>
              </a:rPr>
              <a:t>非健保</a:t>
            </a:r>
            <a:r>
              <a:rPr lang="en-US" altLang="zh-TW" sz="2800" dirty="0">
                <a:latin typeface="標楷體" panose="03000509000000000000" pitchFamily="65" charset="-120"/>
                <a:ea typeface="標楷體" panose="03000509000000000000" pitchFamily="65" charset="-120"/>
              </a:rPr>
              <a:t>:</a:t>
            </a:r>
          </a:p>
          <a:p>
            <a:pPr indent="539750"/>
            <a:r>
              <a:rPr lang="zh-TW" altLang="en-US" sz="2800" dirty="0">
                <a:latin typeface="標楷體" panose="03000509000000000000" pitchFamily="65" charset="-120"/>
                <a:ea typeface="標楷體" panose="03000509000000000000" pitchFamily="65" charset="-120"/>
              </a:rPr>
              <a:t>收入</a:t>
            </a:r>
            <a:r>
              <a:rPr lang="en-US" altLang="zh-TW" sz="2800" dirty="0">
                <a:latin typeface="標楷體" panose="03000509000000000000" pitchFamily="65" charset="-120"/>
                <a:ea typeface="標楷體" panose="03000509000000000000" pitchFamily="65" charset="-120"/>
              </a:rPr>
              <a:t>*(1-20%)</a:t>
            </a:r>
          </a:p>
          <a:p>
            <a:pPr marL="457200" indent="-457200">
              <a:buFont typeface="Arial" panose="020B0604020202020204" pitchFamily="34" charset="0"/>
              <a:buChar char="•"/>
            </a:pPr>
            <a:r>
              <a:rPr lang="zh-TW" altLang="en-US" sz="2800" b="1" dirty="0">
                <a:solidFill>
                  <a:srgbClr val="FF0000"/>
                </a:solidFill>
                <a:latin typeface="標楷體" panose="03000509000000000000" pitchFamily="65" charset="-120"/>
                <a:ea typeface="標楷體" panose="03000509000000000000" pitchFamily="65" charset="-120"/>
              </a:rPr>
              <a:t>健保</a:t>
            </a:r>
            <a:r>
              <a:rPr lang="en-US" altLang="zh-TW" sz="2800" dirty="0">
                <a:latin typeface="標楷體" panose="03000509000000000000" pitchFamily="65" charset="-120"/>
                <a:ea typeface="標楷體" panose="03000509000000000000" pitchFamily="65" charset="-120"/>
              </a:rPr>
              <a:t>:</a:t>
            </a:r>
          </a:p>
          <a:p>
            <a:pPr marL="514350" indent="-514350">
              <a:buFont typeface="+mj-lt"/>
              <a:buAutoNum type="arabicPeriod"/>
            </a:pPr>
            <a:r>
              <a:rPr lang="zh-TW" altLang="en-US" sz="2800" dirty="0">
                <a:latin typeface="標楷體" panose="03000509000000000000" pitchFamily="65" charset="-120"/>
                <a:ea typeface="標楷體" panose="03000509000000000000" pitchFamily="65" charset="-120"/>
              </a:rPr>
              <a:t>健保收入未區分藥費收入及藥事服務服務費收入</a:t>
            </a:r>
            <a:r>
              <a:rPr lang="en-US" altLang="zh-TW" sz="2800" dirty="0">
                <a:latin typeface="標楷體" panose="03000509000000000000" pitchFamily="65" charset="-120"/>
                <a:ea typeface="標楷體" panose="03000509000000000000" pitchFamily="65" charset="-120"/>
              </a:rPr>
              <a:t>:</a:t>
            </a:r>
          </a:p>
          <a:p>
            <a:pPr indent="536575"/>
            <a:r>
              <a:rPr lang="en-US" altLang="zh-TW" sz="2800" u="sng" dirty="0">
                <a:latin typeface="標楷體" panose="03000509000000000000" pitchFamily="65" charset="-120"/>
                <a:ea typeface="標楷體" panose="03000509000000000000" pitchFamily="65" charset="-120"/>
              </a:rPr>
              <a:t>(</a:t>
            </a:r>
            <a:r>
              <a:rPr lang="zh-TW" altLang="en-US" sz="2800" u="sng" dirty="0">
                <a:latin typeface="標楷體" panose="03000509000000000000" pitchFamily="65" charset="-120"/>
                <a:ea typeface="標楷體" panose="03000509000000000000" pitchFamily="65" charset="-120"/>
              </a:rPr>
              <a:t>健保收入扣繳憑單總額</a:t>
            </a:r>
            <a:r>
              <a:rPr lang="en-US" altLang="zh-TW" sz="2800" u="sng" dirty="0">
                <a:latin typeface="標楷體" panose="03000509000000000000" pitchFamily="65" charset="-120"/>
                <a:ea typeface="標楷體" panose="03000509000000000000" pitchFamily="65" charset="-120"/>
              </a:rPr>
              <a:t>+</a:t>
            </a:r>
            <a:r>
              <a:rPr lang="zh-TW" altLang="en-US" sz="2800" u="sng" dirty="0">
                <a:latin typeface="標楷體" panose="03000509000000000000" pitchFamily="65" charset="-120"/>
                <a:ea typeface="標楷體" panose="03000509000000000000" pitchFamily="65" charset="-120"/>
              </a:rPr>
              <a:t>部分負擔</a:t>
            </a:r>
            <a:r>
              <a:rPr lang="en-US" altLang="zh-TW" sz="2800" u="sng"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a:t>
            </a:r>
            <a:r>
              <a:rPr lang="en-US" altLang="zh-TW" sz="2800" dirty="0">
                <a:latin typeface="標楷體" panose="03000509000000000000" pitchFamily="65" charset="-120"/>
                <a:ea typeface="標楷體" panose="03000509000000000000" pitchFamily="65" charset="-120"/>
              </a:rPr>
              <a:t>(1-94%)</a:t>
            </a:r>
          </a:p>
          <a:p>
            <a:pPr marL="514350" indent="-514350">
              <a:buFont typeface="+mj-lt"/>
              <a:buAutoNum type="arabicPeriod" startAt="2"/>
            </a:pPr>
            <a:r>
              <a:rPr lang="zh-TW" altLang="en-US" sz="2800" dirty="0">
                <a:latin typeface="標楷體" panose="03000509000000000000" pitchFamily="65" charset="-120"/>
                <a:ea typeface="標楷體" panose="03000509000000000000" pitchFamily="65" charset="-120"/>
              </a:rPr>
              <a:t>健保收入已區分藥費收入及藥事服務費收入</a:t>
            </a:r>
            <a:endParaRPr lang="en-US" altLang="zh-TW" sz="2800" dirty="0">
              <a:latin typeface="標楷體" panose="03000509000000000000" pitchFamily="65" charset="-120"/>
              <a:ea typeface="標楷體" panose="03000509000000000000" pitchFamily="65" charset="-120"/>
            </a:endParaRPr>
          </a:p>
          <a:p>
            <a:r>
              <a:rPr lang="zh-TW" altLang="en-US" sz="2800" dirty="0">
                <a:latin typeface="標楷體" panose="03000509000000000000" pitchFamily="65" charset="-120"/>
                <a:ea typeface="標楷體" panose="03000509000000000000" pitchFamily="65" charset="-120"/>
              </a:rPr>
              <a:t>   參後面計算說明</a:t>
            </a:r>
            <a:endParaRPr lang="en-US" altLang="zh-TW" sz="2800" dirty="0">
              <a:latin typeface="標楷體" panose="03000509000000000000" pitchFamily="65" charset="-120"/>
              <a:ea typeface="標楷體" panose="03000509000000000000" pitchFamily="65" charset="-120"/>
            </a:endParaRPr>
          </a:p>
          <a:p>
            <a:endParaRPr lang="en-US" altLang="zh-TW" sz="2800" dirty="0">
              <a:latin typeface="標楷體" panose="03000509000000000000" pitchFamily="65" charset="-120"/>
              <a:ea typeface="標楷體" panose="03000509000000000000" pitchFamily="65" charset="-120"/>
            </a:endParaRPr>
          </a:p>
          <a:p>
            <a:pPr marL="1436688" indent="-1436688"/>
            <a:endParaRPr lang="en-US" altLang="zh-TW" sz="2800" dirty="0">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5" name="投影片編號版面配置區 4">
            <a:extLst>
              <a:ext uri="{FF2B5EF4-FFF2-40B4-BE49-F238E27FC236}">
                <a16:creationId xmlns:a16="http://schemas.microsoft.com/office/drawing/2014/main" id="{7C80C826-DD77-4B69-8965-E53CA6F632F7}"/>
              </a:ext>
            </a:extLst>
          </p:cNvPr>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2565930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C207F0B9-8246-49C7-81EC-F3D5A2EB63DC}"/>
              </a:ext>
            </a:extLst>
          </p:cNvPr>
          <p:cNvSpPr/>
          <p:nvPr/>
        </p:nvSpPr>
        <p:spPr>
          <a:xfrm>
            <a:off x="1813810" y="344775"/>
            <a:ext cx="10378190" cy="5940088"/>
          </a:xfrm>
          <a:prstGeom prst="rect">
            <a:avLst/>
          </a:prstGeom>
        </p:spPr>
        <p:txBody>
          <a:bodyPr wrap="square">
            <a:spAutoFit/>
          </a:bodyPr>
          <a:lstStyle/>
          <a:p>
            <a:r>
              <a:rPr lang="zh-TW" altLang="en-US" sz="4400" dirty="0">
                <a:solidFill>
                  <a:srgbClr val="2A3D7A"/>
                </a:solidFill>
                <a:latin typeface="DFKaiShu-SB-Estd-BF"/>
              </a:rPr>
              <a:t>所得核定之方式</a:t>
            </a:r>
            <a:r>
              <a:rPr lang="en-US" altLang="zh-TW" sz="4400" dirty="0">
                <a:solidFill>
                  <a:srgbClr val="2A3D7A"/>
                </a:solidFill>
                <a:latin typeface="TimesNewRomanPSMT"/>
              </a:rPr>
              <a:t>-</a:t>
            </a:r>
            <a:r>
              <a:rPr lang="zh-TW" altLang="en-US" sz="4400" dirty="0">
                <a:solidFill>
                  <a:srgbClr val="2A3D7A"/>
                </a:solidFill>
                <a:latin typeface="DFKaiShu-SB-Estd-BF"/>
              </a:rPr>
              <a:t>藥師</a:t>
            </a:r>
          </a:p>
          <a:p>
            <a:r>
              <a:rPr lang="zh-TW" altLang="en-US" sz="2400" dirty="0">
                <a:solidFill>
                  <a:srgbClr val="5B5249"/>
                </a:solidFill>
                <a:latin typeface="DFKaiShu-SB-Estd-BF"/>
              </a:rPr>
              <a:t>全民健康保險收入</a:t>
            </a:r>
            <a:r>
              <a:rPr lang="zh-TW" altLang="en-US" sz="2400" dirty="0">
                <a:solidFill>
                  <a:srgbClr val="FF3333"/>
                </a:solidFill>
                <a:latin typeface="DFKaiShu-SB-Estd-BF"/>
              </a:rPr>
              <a:t>已區分</a:t>
            </a:r>
            <a:r>
              <a:rPr lang="zh-TW" altLang="en-US" sz="2400" dirty="0">
                <a:solidFill>
                  <a:srgbClr val="111111"/>
                </a:solidFill>
                <a:latin typeface="DFKaiShu-SB-Estd-BF"/>
              </a:rPr>
              <a:t>藥費收入及藥事服務費收入</a:t>
            </a:r>
            <a:r>
              <a:rPr lang="zh-TW" altLang="en-US" sz="2400" dirty="0">
                <a:solidFill>
                  <a:srgbClr val="5B5249"/>
                </a:solidFill>
                <a:latin typeface="DFKaiShu-SB-Estd-BF"/>
              </a:rPr>
              <a:t>者，其</a:t>
            </a:r>
          </a:p>
          <a:p>
            <a:r>
              <a:rPr lang="zh-TW" altLang="en-US" sz="2400" dirty="0">
                <a:solidFill>
                  <a:srgbClr val="5B5249"/>
                </a:solidFill>
                <a:latin typeface="DFKaiShu-SB-Estd-BF"/>
              </a:rPr>
              <a:t>計算公式如下：</a:t>
            </a:r>
          </a:p>
          <a:p>
            <a:r>
              <a:rPr lang="zh-TW" altLang="en-US" sz="2400" dirty="0">
                <a:solidFill>
                  <a:srgbClr val="5B5249"/>
                </a:solidFill>
                <a:latin typeface="DFKaiShu-SB-Estd-BF"/>
              </a:rPr>
              <a:t>                                                    健保收入 藥費</a:t>
            </a:r>
            <a:r>
              <a:rPr lang="en-US" altLang="zh-TW" sz="2400" dirty="0">
                <a:solidFill>
                  <a:srgbClr val="5B5249"/>
                </a:solidFill>
                <a:latin typeface="DFKaiShu-SB-Estd-BF"/>
              </a:rPr>
              <a:t>-</a:t>
            </a:r>
            <a:r>
              <a:rPr lang="zh-TW" altLang="en-US" sz="2400" dirty="0">
                <a:solidFill>
                  <a:srgbClr val="5B5249"/>
                </a:solidFill>
                <a:latin typeface="DFKaiShu-SB-Estd-BF"/>
              </a:rPr>
              <a:t>部分負擔</a:t>
            </a:r>
          </a:p>
          <a:p>
            <a:r>
              <a:rPr lang="en-US" altLang="zh-TW" sz="2400" dirty="0">
                <a:solidFill>
                  <a:srgbClr val="5B5249"/>
                </a:solidFill>
                <a:latin typeface="DFKaiShu-SB-Estd-BF"/>
              </a:rPr>
              <a:t>1.</a:t>
            </a:r>
            <a:r>
              <a:rPr lang="zh-TW" altLang="en-US" sz="2400" dirty="0">
                <a:solidFill>
                  <a:srgbClr val="5B5249"/>
                </a:solidFill>
                <a:latin typeface="DFKaiShu-SB-Estd-BF"/>
              </a:rPr>
              <a:t>藥費所得額</a:t>
            </a:r>
            <a:r>
              <a:rPr lang="en-US" altLang="zh-TW" sz="2400" dirty="0">
                <a:solidFill>
                  <a:srgbClr val="5B5249"/>
                </a:solidFill>
                <a:latin typeface="DFKaiShu-SB-Estd-BF"/>
              </a:rPr>
              <a:t>=</a:t>
            </a:r>
            <a:r>
              <a:rPr lang="zh-TW" altLang="en-US" sz="2400" dirty="0">
                <a:solidFill>
                  <a:srgbClr val="5B5249"/>
                </a:solidFill>
                <a:latin typeface="DFKaiShu-SB-Estd-BF"/>
              </a:rPr>
              <a:t>扣繳憑單*</a:t>
            </a:r>
            <a:r>
              <a:rPr lang="en-US" altLang="zh-TW" sz="2400" dirty="0">
                <a:solidFill>
                  <a:srgbClr val="5B5249"/>
                </a:solidFill>
                <a:latin typeface="DFKaiShu-SB-Estd-BF"/>
              </a:rPr>
              <a:t>---------------------------------------------*(1-100%)</a:t>
            </a:r>
          </a:p>
          <a:p>
            <a:r>
              <a:rPr lang="zh-TW" altLang="en-US" sz="2400" dirty="0">
                <a:solidFill>
                  <a:srgbClr val="5B5249"/>
                </a:solidFill>
                <a:latin typeface="DFKaiShu-SB-Estd-BF"/>
              </a:rPr>
              <a:t>                            給付總額 ［</a:t>
            </a:r>
            <a:r>
              <a:rPr lang="en-US" altLang="zh-TW" sz="2400" dirty="0">
                <a:solidFill>
                  <a:srgbClr val="5B5249"/>
                </a:solidFill>
                <a:latin typeface="DFKaiShu-SB-Estd-BF"/>
              </a:rPr>
              <a:t>(</a:t>
            </a:r>
            <a:r>
              <a:rPr lang="zh-TW" altLang="en-US" sz="2400" dirty="0">
                <a:solidFill>
                  <a:srgbClr val="5B5249"/>
                </a:solidFill>
                <a:latin typeface="DFKaiShu-SB-Estd-BF"/>
              </a:rPr>
              <a:t>藥費</a:t>
            </a:r>
            <a:r>
              <a:rPr lang="en-US" altLang="zh-TW" sz="2400" dirty="0">
                <a:solidFill>
                  <a:srgbClr val="5B5249"/>
                </a:solidFill>
                <a:latin typeface="DFKaiShu-SB-Estd-BF"/>
              </a:rPr>
              <a:t>-</a:t>
            </a:r>
            <a:r>
              <a:rPr lang="zh-TW" altLang="en-US" sz="2400" dirty="0">
                <a:solidFill>
                  <a:srgbClr val="5B5249"/>
                </a:solidFill>
                <a:latin typeface="DFKaiShu-SB-Estd-BF"/>
              </a:rPr>
              <a:t>部分負擔</a:t>
            </a:r>
            <a:r>
              <a:rPr lang="en-US" altLang="zh-TW" sz="2400" dirty="0">
                <a:solidFill>
                  <a:srgbClr val="5B5249"/>
                </a:solidFill>
                <a:latin typeface="DFKaiShu-SB-Estd-BF"/>
              </a:rPr>
              <a:t>)+</a:t>
            </a:r>
            <a:r>
              <a:rPr lang="zh-TW" altLang="en-US" sz="2400" dirty="0">
                <a:solidFill>
                  <a:srgbClr val="5B5249"/>
                </a:solidFill>
                <a:latin typeface="DFKaiShu-SB-Estd-BF"/>
              </a:rPr>
              <a:t>藥事服務費］</a:t>
            </a:r>
            <a:endParaRPr lang="en-US" altLang="zh-TW" sz="2400" dirty="0">
              <a:solidFill>
                <a:srgbClr val="5B5249"/>
              </a:solidFill>
              <a:latin typeface="DFKaiShu-SB-Estd-BF"/>
            </a:endParaRPr>
          </a:p>
          <a:p>
            <a:endParaRPr lang="zh-TW" altLang="en-US" sz="2400" dirty="0">
              <a:solidFill>
                <a:srgbClr val="5B5249"/>
              </a:solidFill>
              <a:latin typeface="DFKaiShu-SB-Estd-BF"/>
            </a:endParaRPr>
          </a:p>
          <a:p>
            <a:r>
              <a:rPr lang="zh-TW" altLang="en-US" sz="2400" dirty="0">
                <a:solidFill>
                  <a:srgbClr val="5B5249"/>
                </a:solidFill>
                <a:latin typeface="DFKaiShu-SB-Estd-BF"/>
              </a:rPr>
              <a:t>                                                    健保收入 藥事服務費</a:t>
            </a:r>
          </a:p>
          <a:p>
            <a:r>
              <a:rPr lang="en-US" altLang="zh-TW" sz="2400" dirty="0">
                <a:solidFill>
                  <a:srgbClr val="5B5249"/>
                </a:solidFill>
                <a:latin typeface="DFKaiShu-SB-Estd-BF"/>
              </a:rPr>
              <a:t>2.</a:t>
            </a:r>
            <a:r>
              <a:rPr lang="zh-TW" altLang="en-US" sz="2400" dirty="0">
                <a:solidFill>
                  <a:srgbClr val="5B5249"/>
                </a:solidFill>
                <a:latin typeface="DFKaiShu-SB-Estd-BF"/>
              </a:rPr>
              <a:t>藥事服務費</a:t>
            </a:r>
            <a:r>
              <a:rPr lang="en-US" altLang="zh-TW" sz="2400" dirty="0">
                <a:solidFill>
                  <a:srgbClr val="5B5249"/>
                </a:solidFill>
                <a:latin typeface="DFKaiShu-SB-Estd-BF"/>
              </a:rPr>
              <a:t>=</a:t>
            </a:r>
            <a:r>
              <a:rPr lang="zh-TW" altLang="en-US" sz="2400" dirty="0">
                <a:solidFill>
                  <a:srgbClr val="5B5249"/>
                </a:solidFill>
                <a:latin typeface="DFKaiShu-SB-Estd-BF"/>
              </a:rPr>
              <a:t>扣繳憑單*</a:t>
            </a:r>
            <a:r>
              <a:rPr lang="en-US" altLang="zh-TW" sz="2400" dirty="0">
                <a:solidFill>
                  <a:srgbClr val="5B5249"/>
                </a:solidFill>
                <a:latin typeface="DFKaiShu-SB-Estd-BF"/>
              </a:rPr>
              <a:t>-----------------------------------------------*(1-</a:t>
            </a:r>
            <a:r>
              <a:rPr lang="en-US" altLang="zh-TW" sz="2400" dirty="0">
                <a:solidFill>
                  <a:srgbClr val="FF3333"/>
                </a:solidFill>
                <a:latin typeface="DFKaiShu-SB-Estd-BF"/>
              </a:rPr>
              <a:t>35%</a:t>
            </a:r>
            <a:r>
              <a:rPr lang="en-US" altLang="zh-TW" sz="2400" dirty="0">
                <a:solidFill>
                  <a:srgbClr val="000000"/>
                </a:solidFill>
                <a:latin typeface="DFKaiShu-SB-Estd-BF"/>
              </a:rPr>
              <a:t>)</a:t>
            </a:r>
          </a:p>
          <a:p>
            <a:r>
              <a:rPr lang="zh-TW" altLang="en-US" sz="2400" dirty="0">
                <a:solidFill>
                  <a:srgbClr val="5B5249"/>
                </a:solidFill>
                <a:latin typeface="DFKaiShu-SB-Estd-BF"/>
              </a:rPr>
              <a:t>       所得額        給付總額 ［</a:t>
            </a:r>
            <a:r>
              <a:rPr lang="en-US" altLang="zh-TW" sz="2400" dirty="0">
                <a:solidFill>
                  <a:srgbClr val="5B5249"/>
                </a:solidFill>
                <a:latin typeface="DFKaiShu-SB-Estd-BF"/>
              </a:rPr>
              <a:t>(</a:t>
            </a:r>
            <a:r>
              <a:rPr lang="zh-TW" altLang="en-US" sz="2400" dirty="0">
                <a:solidFill>
                  <a:srgbClr val="5B5249"/>
                </a:solidFill>
                <a:latin typeface="DFKaiShu-SB-Estd-BF"/>
              </a:rPr>
              <a:t>藥費</a:t>
            </a:r>
            <a:r>
              <a:rPr lang="en-US" altLang="zh-TW" sz="2400" dirty="0">
                <a:solidFill>
                  <a:srgbClr val="5B5249"/>
                </a:solidFill>
                <a:latin typeface="DFKaiShu-SB-Estd-BF"/>
              </a:rPr>
              <a:t>-</a:t>
            </a:r>
            <a:r>
              <a:rPr lang="zh-TW" altLang="en-US" sz="2400" dirty="0">
                <a:solidFill>
                  <a:srgbClr val="5B5249"/>
                </a:solidFill>
                <a:latin typeface="DFKaiShu-SB-Estd-BF"/>
              </a:rPr>
              <a:t>部分負擔</a:t>
            </a:r>
            <a:r>
              <a:rPr lang="en-US" altLang="zh-TW" sz="2400" dirty="0">
                <a:solidFill>
                  <a:srgbClr val="5B5249"/>
                </a:solidFill>
                <a:latin typeface="DFKaiShu-SB-Estd-BF"/>
              </a:rPr>
              <a:t>)+</a:t>
            </a:r>
            <a:r>
              <a:rPr lang="zh-TW" altLang="en-US" sz="2400" dirty="0">
                <a:solidFill>
                  <a:srgbClr val="5B5249"/>
                </a:solidFill>
                <a:latin typeface="DFKaiShu-SB-Estd-BF"/>
              </a:rPr>
              <a:t>藥事服務費］</a:t>
            </a:r>
          </a:p>
          <a:p>
            <a:r>
              <a:rPr lang="en-US" altLang="zh-TW" sz="2400" dirty="0">
                <a:solidFill>
                  <a:srgbClr val="5B5249"/>
                </a:solidFill>
                <a:latin typeface="DFKaiShu-SB-Estd-BF"/>
              </a:rPr>
              <a:t>3.</a:t>
            </a:r>
            <a:r>
              <a:rPr lang="zh-TW" altLang="en-US" sz="2400" dirty="0">
                <a:solidFill>
                  <a:srgbClr val="5B5249"/>
                </a:solidFill>
                <a:latin typeface="DFKaiShu-SB-Estd-BF"/>
              </a:rPr>
              <a:t>部分負擔所得額</a:t>
            </a:r>
            <a:r>
              <a:rPr lang="en-US" altLang="zh-TW" sz="2400" dirty="0">
                <a:solidFill>
                  <a:srgbClr val="5B5249"/>
                </a:solidFill>
                <a:latin typeface="DFKaiShu-SB-Estd-BF"/>
              </a:rPr>
              <a:t>=</a:t>
            </a:r>
            <a:r>
              <a:rPr lang="zh-TW" altLang="en-US" sz="2400" dirty="0">
                <a:solidFill>
                  <a:srgbClr val="5B5249"/>
                </a:solidFill>
                <a:latin typeface="DFKaiShu-SB-Estd-BF"/>
              </a:rPr>
              <a:t>部分負擔*</a:t>
            </a:r>
            <a:r>
              <a:rPr lang="en-US" altLang="zh-TW" sz="2400" dirty="0">
                <a:solidFill>
                  <a:srgbClr val="5B5249"/>
                </a:solidFill>
                <a:latin typeface="DFKaiShu-SB-Estd-BF"/>
              </a:rPr>
              <a:t>0%</a:t>
            </a:r>
          </a:p>
          <a:p>
            <a:r>
              <a:rPr lang="en-US" altLang="zh-TW" sz="2400" dirty="0">
                <a:solidFill>
                  <a:srgbClr val="5B5249"/>
                </a:solidFill>
                <a:latin typeface="DFKaiShu-SB-Estd-BF"/>
              </a:rPr>
              <a:t>4.</a:t>
            </a:r>
            <a:r>
              <a:rPr lang="zh-TW" altLang="en-US" sz="2400" dirty="0">
                <a:solidFill>
                  <a:srgbClr val="5B5249"/>
                </a:solidFill>
                <a:latin typeface="DFKaiShu-SB-Estd-BF"/>
              </a:rPr>
              <a:t>藥師執行業務所得</a:t>
            </a:r>
            <a:r>
              <a:rPr lang="en-US" altLang="zh-TW" sz="2400" dirty="0">
                <a:solidFill>
                  <a:srgbClr val="5B5249"/>
                </a:solidFill>
                <a:latin typeface="DFKaiShu-SB-Estd-BF"/>
              </a:rPr>
              <a:t>=1+2+3</a:t>
            </a:r>
          </a:p>
          <a:p>
            <a:endParaRPr lang="en-US" altLang="zh-TW" sz="2400" dirty="0">
              <a:solidFill>
                <a:srgbClr val="5B5249"/>
              </a:solidFill>
              <a:latin typeface="DFKaiShu-SB-Estd-BF"/>
            </a:endParaRPr>
          </a:p>
          <a:p>
            <a:endParaRPr lang="en-US" altLang="zh-TW" sz="2400" dirty="0">
              <a:solidFill>
                <a:srgbClr val="5B5249"/>
              </a:solidFill>
              <a:latin typeface="DFKaiShu-SB-Estd-BF"/>
            </a:endParaRPr>
          </a:p>
          <a:p>
            <a:endParaRPr lang="zh-TW" altLang="en-US" sz="2400" dirty="0"/>
          </a:p>
        </p:txBody>
      </p:sp>
      <p:sp>
        <p:nvSpPr>
          <p:cNvPr id="4" name="投影片編號版面配置區 3">
            <a:extLst>
              <a:ext uri="{FF2B5EF4-FFF2-40B4-BE49-F238E27FC236}">
                <a16:creationId xmlns:a16="http://schemas.microsoft.com/office/drawing/2014/main" id="{BE9844D9-FDC1-40A3-AF01-5C8957199F35}"/>
              </a:ext>
            </a:extLst>
          </p:cNvPr>
          <p:cNvSpPr>
            <a:spLocks noGrp="1"/>
          </p:cNvSpPr>
          <p:nvPr>
            <p:ph type="sldNum" sz="quarter" idx="12"/>
          </p:nvPr>
        </p:nvSpPr>
        <p:spPr/>
        <p:txBody>
          <a:bodyPr/>
          <a:lstStyle/>
          <a:p>
            <a:fld id="{E31375A4-56A4-47D6-9801-1991572033F7}" type="slidenum">
              <a:rPr lang="en-US" altLang="zh-TW" smtClean="0"/>
              <a:t>13</a:t>
            </a:fld>
            <a:endParaRPr lang="zh-TW" altLang="en-US"/>
          </a:p>
        </p:txBody>
      </p:sp>
    </p:spTree>
    <p:extLst>
      <p:ext uri="{BB962C8B-B14F-4D97-AF65-F5344CB8AC3E}">
        <p14:creationId xmlns:p14="http://schemas.microsoft.com/office/powerpoint/2010/main" val="1281347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1549" y="450259"/>
            <a:ext cx="8915399" cy="1101450"/>
          </a:xfrm>
        </p:spPr>
        <p:txBody>
          <a:bodyPr anchor="t" anchorCtr="0">
            <a:normAutofit fontScale="90000"/>
          </a:bodyPr>
          <a:lstStyle/>
          <a:p>
            <a:r>
              <a:rPr lang="zh-TW" altLang="en-US" u="sng" dirty="0">
                <a:latin typeface="標楷體" panose="03000509000000000000" pitchFamily="65" charset="-120"/>
                <a:ea typeface="標楷體" panose="03000509000000000000" pitchFamily="65" charset="-120"/>
              </a:rPr>
              <a:t>三、其他相關稅務議題</a:t>
            </a:r>
            <a:br>
              <a:rPr lang="zh-TW" altLang="zh-TW" dirty="0"/>
            </a:br>
            <a:br>
              <a:rPr lang="zh-TW" altLang="en-US" u="sng" dirty="0">
                <a:latin typeface="標楷體" panose="03000509000000000000" pitchFamily="65" charset="-120"/>
                <a:ea typeface="標楷體" panose="03000509000000000000" pitchFamily="65" charset="-120"/>
              </a:rPr>
            </a:br>
            <a:br>
              <a:rPr lang="zh-TW" altLang="en-US" dirty="0"/>
            </a:br>
            <a:endParaRPr lang="en-US" dirty="0"/>
          </a:p>
        </p:txBody>
      </p:sp>
      <p:sp>
        <p:nvSpPr>
          <p:cNvPr id="3" name="Text Placeholder 2"/>
          <p:cNvSpPr>
            <a:spLocks noGrp="1"/>
          </p:cNvSpPr>
          <p:nvPr>
            <p:ph type="body" idx="1"/>
          </p:nvPr>
        </p:nvSpPr>
        <p:spPr>
          <a:xfrm>
            <a:off x="2181549" y="1551709"/>
            <a:ext cx="8915399" cy="4947726"/>
          </a:xfrm>
        </p:spPr>
        <p:txBody>
          <a:bodyPr>
            <a:normAutofit/>
          </a:bodyPr>
          <a:lstStyle/>
          <a:p>
            <a:pPr marL="514350" indent="-514350">
              <a:buFont typeface="+mj-lt"/>
              <a:buAutoNum type="arabicPeriod"/>
            </a:pPr>
            <a:r>
              <a:rPr lang="zh-TW" altLang="en-US" sz="3200" dirty="0">
                <a:latin typeface="標楷體" panose="03000509000000000000" pitchFamily="65" charset="-120"/>
                <a:ea typeface="標楷體" panose="03000509000000000000" pitchFamily="65" charset="-120"/>
              </a:rPr>
              <a:t>調查局通報與國稅局資金流程追查</a:t>
            </a: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r>
              <a:rPr lang="zh-TW" altLang="en-US" sz="3200" dirty="0">
                <a:latin typeface="標楷體" panose="03000509000000000000" pitchFamily="65" charset="-120"/>
                <a:ea typeface="標楷體" panose="03000509000000000000" pitchFamily="65" charset="-120"/>
              </a:rPr>
              <a:t>個人綜所稅申報注意事項</a:t>
            </a: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r>
              <a:rPr lang="zh-TW" altLang="en-US" sz="3200" dirty="0">
                <a:latin typeface="標楷體" panose="03000509000000000000" pitchFamily="65" charset="-120"/>
                <a:ea typeface="標楷體" panose="03000509000000000000" pitchFamily="65" charset="-120"/>
              </a:rPr>
              <a:t>行動支付之租稅優免</a:t>
            </a: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r>
              <a:rPr lang="zh-TW" altLang="en-US" sz="3200" dirty="0">
                <a:latin typeface="標楷體" panose="03000509000000000000" pitchFamily="65" charset="-120"/>
                <a:ea typeface="標楷體" panose="03000509000000000000" pitchFamily="65" charset="-120"/>
              </a:rPr>
              <a:t>自由發問</a:t>
            </a:r>
            <a:endParaRPr lang="en-US" altLang="zh-TW" sz="3200" dirty="0">
              <a:latin typeface="標楷體" panose="03000509000000000000" pitchFamily="65" charset="-120"/>
              <a:ea typeface="標楷體" panose="03000509000000000000" pitchFamily="65" charset="-120"/>
            </a:endParaRPr>
          </a:p>
          <a:p>
            <a:pPr marL="514350" indent="-514350">
              <a:buFont typeface="+mj-lt"/>
              <a:buAutoNum type="arabicPeriod"/>
            </a:pPr>
            <a:endParaRPr lang="en-US" altLang="zh-TW" sz="2800" dirty="0">
              <a:latin typeface="標楷體" panose="03000509000000000000" pitchFamily="65" charset="-120"/>
              <a:ea typeface="標楷體" panose="03000509000000000000" pitchFamily="65" charset="-120"/>
            </a:endParaRPr>
          </a:p>
          <a:p>
            <a:endParaRPr lang="en-US" altLang="zh-TW" sz="2800" dirty="0">
              <a:latin typeface="標楷體" panose="03000509000000000000" pitchFamily="65" charset="-120"/>
              <a:ea typeface="標楷體" panose="03000509000000000000" pitchFamily="65" charset="-120"/>
            </a:endParaRPr>
          </a:p>
          <a:p>
            <a:pPr marL="1436688" indent="-1436688"/>
            <a:endParaRPr lang="en-US" altLang="zh-TW" sz="2800" dirty="0">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5" name="投影片編號版面配置區 4">
            <a:extLst>
              <a:ext uri="{FF2B5EF4-FFF2-40B4-BE49-F238E27FC236}">
                <a16:creationId xmlns:a16="http://schemas.microsoft.com/office/drawing/2014/main" id="{EF06350D-889E-4DC6-9A25-99938438EEB0}"/>
              </a:ext>
            </a:extLst>
          </p:cNvPr>
          <p:cNvSpPr>
            <a:spLocks noGrp="1"/>
          </p:cNvSpPr>
          <p:nvPr>
            <p:ph type="sldNum" sz="quarter" idx="12"/>
          </p:nvPr>
        </p:nvSpPr>
        <p:spPr/>
        <p:txBody>
          <a:bodyPr/>
          <a:lstStyle/>
          <a:p>
            <a:fld id="{4FAB73BC-B049-4115-A692-8D63A059BFB8}" type="slidenum">
              <a:rPr lang="en-US" smtClean="0"/>
              <a:t>14</a:t>
            </a:fld>
            <a:endParaRPr lang="en-US" dirty="0"/>
          </a:p>
        </p:txBody>
      </p:sp>
    </p:spTree>
    <p:extLst>
      <p:ext uri="{BB962C8B-B14F-4D97-AF65-F5344CB8AC3E}">
        <p14:creationId xmlns:p14="http://schemas.microsoft.com/office/powerpoint/2010/main" val="2666894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2A40EC1-C2BD-49FD-BA6C-0E412AB5D90B}"/>
              </a:ext>
            </a:extLst>
          </p:cNvPr>
          <p:cNvSpPr>
            <a:spLocks noGrp="1"/>
          </p:cNvSpPr>
          <p:nvPr>
            <p:ph type="title"/>
          </p:nvPr>
        </p:nvSpPr>
        <p:spPr>
          <a:xfrm>
            <a:off x="2592925" y="624110"/>
            <a:ext cx="8911687" cy="1069779"/>
          </a:xfrm>
        </p:spPr>
        <p:txBody>
          <a:bodyPr>
            <a:normAutofit/>
          </a:bodyPr>
          <a:lstStyle/>
          <a:p>
            <a:r>
              <a:rPr lang="zh-TW" altLang="en-US" dirty="0"/>
              <a:t>防洗錢 嚴查人頭戶</a:t>
            </a:r>
            <a:br>
              <a:rPr lang="en-US" altLang="zh-TW" dirty="0"/>
            </a:br>
            <a:r>
              <a:rPr lang="en-US" altLang="zh-TW" sz="2000" dirty="0"/>
              <a:t>2017-08-26 03:16</a:t>
            </a:r>
            <a:r>
              <a:rPr lang="zh-TW" altLang="en-US" sz="2000" dirty="0"/>
              <a:t>經濟日報 記者蘇秀慧／台北報導</a:t>
            </a:r>
          </a:p>
        </p:txBody>
      </p:sp>
      <p:sp>
        <p:nvSpPr>
          <p:cNvPr id="3" name="內容版面配置區 2">
            <a:extLst>
              <a:ext uri="{FF2B5EF4-FFF2-40B4-BE49-F238E27FC236}">
                <a16:creationId xmlns:a16="http://schemas.microsoft.com/office/drawing/2014/main" id="{0CEE8BF7-6F68-421E-BF8E-1DF4483293E7}"/>
              </a:ext>
            </a:extLst>
          </p:cNvPr>
          <p:cNvSpPr>
            <a:spLocks noGrp="1"/>
          </p:cNvSpPr>
          <p:nvPr>
            <p:ph idx="1"/>
          </p:nvPr>
        </p:nvSpPr>
        <p:spPr>
          <a:xfrm>
            <a:off x="2592925" y="1904999"/>
            <a:ext cx="8915400" cy="4795603"/>
          </a:xfrm>
        </p:spPr>
        <p:txBody>
          <a:bodyPr>
            <a:noAutofit/>
          </a:bodyPr>
          <a:lstStyle/>
          <a:p>
            <a:pPr marL="0" indent="0">
              <a:buNone/>
            </a:pPr>
            <a:r>
              <a:rPr lang="zh-TW" altLang="en-US" sz="2200" dirty="0"/>
              <a:t>洗錢防制法新制</a:t>
            </a:r>
            <a:r>
              <a:rPr lang="en-US" altLang="zh-TW" sz="2200" dirty="0"/>
              <a:t>6</a:t>
            </a:r>
            <a:r>
              <a:rPr lang="zh-TW" altLang="en-US" sz="2200" dirty="0"/>
              <a:t>月</a:t>
            </a:r>
            <a:r>
              <a:rPr lang="en-US" altLang="zh-TW" sz="2200" dirty="0"/>
              <a:t>28</a:t>
            </a:r>
            <a:r>
              <a:rPr lang="zh-TW" altLang="en-US" sz="2200" dirty="0"/>
              <a:t>日上路，財政部國稅局也加強查核利用人頭帳戶逃漏稅行為。中區國稅局日前查獲某大豆腐製造公司負責人，連續二年度利用其個人帳戶隱匿公司收入逃漏稅，除補徵稅額</a:t>
            </a:r>
            <a:r>
              <a:rPr lang="en-US" altLang="zh-TW" sz="2200" dirty="0"/>
              <a:t>1,000</a:t>
            </a:r>
            <a:r>
              <a:rPr lang="zh-TW" altLang="en-US" sz="2200" dirty="0"/>
              <a:t>餘萬元外，後續還要裁處罰鍰。</a:t>
            </a:r>
          </a:p>
          <a:p>
            <a:pPr marL="0" indent="0">
              <a:buNone/>
            </a:pPr>
            <a:r>
              <a:rPr lang="zh-TW" altLang="en-US" sz="2200" dirty="0"/>
              <a:t>本案由</a:t>
            </a:r>
            <a:r>
              <a:rPr lang="zh-TW" altLang="en-US" sz="2200" b="1" dirty="0">
                <a:solidFill>
                  <a:srgbClr val="FF0000"/>
                </a:solidFill>
              </a:rPr>
              <a:t>法務部調查局洗錢防制處通報中區國稅局</a:t>
            </a:r>
            <a:r>
              <a:rPr lang="zh-TW" altLang="en-US" sz="2200" dirty="0"/>
              <a:t>，疑似有逃漏稅行為，經一年調查，日前結案。</a:t>
            </a:r>
          </a:p>
          <a:p>
            <a:pPr marL="0" indent="0">
              <a:buNone/>
            </a:pPr>
            <a:r>
              <a:rPr lang="zh-TW" altLang="en-US" sz="2200" dirty="0"/>
              <a:t>本案公司負責人甲君的銀行帳戶</a:t>
            </a:r>
            <a:r>
              <a:rPr lang="en-US" altLang="zh-TW" sz="2200" dirty="0"/>
              <a:t>102</a:t>
            </a:r>
            <a:r>
              <a:rPr lang="zh-TW" altLang="en-US" sz="2200" dirty="0"/>
              <a:t>、</a:t>
            </a:r>
            <a:r>
              <a:rPr lang="en-US" altLang="zh-TW" sz="2200" dirty="0"/>
              <a:t>103</a:t>
            </a:r>
            <a:r>
              <a:rPr lang="zh-TW" altLang="en-US" sz="2200" dirty="0"/>
              <a:t>年度分別以臨櫃及自動櫃員機（</a:t>
            </a:r>
            <a:r>
              <a:rPr lang="en-US" altLang="zh-TW" sz="2200" dirty="0"/>
              <a:t>ATM</a:t>
            </a:r>
            <a:r>
              <a:rPr lang="zh-TW" altLang="en-US" sz="2200" dirty="0"/>
              <a:t>）方式提領現金</a:t>
            </a:r>
            <a:r>
              <a:rPr lang="en-US" altLang="zh-TW" sz="2200" dirty="0"/>
              <a:t>145</a:t>
            </a:r>
            <a:r>
              <a:rPr lang="zh-TW" altLang="en-US" sz="2200" dirty="0"/>
              <a:t>筆，合計</a:t>
            </a:r>
            <a:r>
              <a:rPr lang="en-US" altLang="zh-TW" sz="2200" dirty="0"/>
              <a:t>3,000</a:t>
            </a:r>
            <a:r>
              <a:rPr lang="zh-TW" altLang="en-US" sz="2200" dirty="0"/>
              <a:t>餘萬元，其中</a:t>
            </a:r>
            <a:r>
              <a:rPr lang="en-US" altLang="zh-TW" sz="2200" dirty="0"/>
              <a:t>48</a:t>
            </a:r>
            <a:r>
              <a:rPr lang="zh-TW" altLang="en-US" sz="2200" dirty="0"/>
              <a:t>筆略低於大額提領通報金額</a:t>
            </a:r>
            <a:r>
              <a:rPr lang="en-US" altLang="zh-TW" sz="2200" dirty="0"/>
              <a:t>50</a:t>
            </a:r>
            <a:r>
              <a:rPr lang="zh-TW" altLang="en-US" sz="2200" dirty="0"/>
              <a:t>萬元門檻，且票據存入頻繁，顯有異常。稅局發現，甲君為某大豆腐（乾、皮）製造公司負責人，經統計資金流入對象及金額，發現其往來頻繁，研判應為該公司的交易對象。經調查，甲君利用個人帳戶隱匿公司營業收入，二年度短漏報</a:t>
            </a:r>
            <a:r>
              <a:rPr lang="en-US" altLang="zh-TW" sz="2200" dirty="0"/>
              <a:t>1</a:t>
            </a:r>
            <a:r>
              <a:rPr lang="zh-TW" altLang="en-US" sz="2200" dirty="0"/>
              <a:t>億餘元，涉嫌逃漏營業稅、營所稅，因此補徵稅額</a:t>
            </a:r>
            <a:r>
              <a:rPr lang="en-US" altLang="zh-TW" sz="2200" dirty="0"/>
              <a:t>1,000</a:t>
            </a:r>
            <a:r>
              <a:rPr lang="zh-TW" altLang="en-US" sz="2200" dirty="0"/>
              <a:t>餘萬元</a:t>
            </a:r>
            <a:r>
              <a:rPr lang="zh-TW" altLang="en-US" sz="2000" dirty="0"/>
              <a:t>。</a:t>
            </a:r>
          </a:p>
        </p:txBody>
      </p:sp>
      <p:sp>
        <p:nvSpPr>
          <p:cNvPr id="4" name="投影片編號版面配置區 3">
            <a:extLst>
              <a:ext uri="{FF2B5EF4-FFF2-40B4-BE49-F238E27FC236}">
                <a16:creationId xmlns:a16="http://schemas.microsoft.com/office/drawing/2014/main" id="{05E8B543-0FEE-4326-95BC-88ECBCD1E217}"/>
              </a:ext>
            </a:extLst>
          </p:cNvPr>
          <p:cNvSpPr>
            <a:spLocks noGrp="1"/>
          </p:cNvSpPr>
          <p:nvPr>
            <p:ph type="sldNum" sz="quarter" idx="12"/>
          </p:nvPr>
        </p:nvSpPr>
        <p:spPr/>
        <p:txBody>
          <a:bodyPr/>
          <a:lstStyle/>
          <a:p>
            <a:fld id="{E31375A4-56A4-47D6-9801-1991572033F7}" type="slidenum">
              <a:rPr lang="en-US" altLang="zh-TW" smtClean="0"/>
              <a:t>15</a:t>
            </a:fld>
            <a:endParaRPr lang="zh-TW" altLang="en-US"/>
          </a:p>
        </p:txBody>
      </p:sp>
    </p:spTree>
    <p:extLst>
      <p:ext uri="{BB962C8B-B14F-4D97-AF65-F5344CB8AC3E}">
        <p14:creationId xmlns:p14="http://schemas.microsoft.com/office/powerpoint/2010/main" val="2092760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a:extLst>
              <a:ext uri="{FF2B5EF4-FFF2-40B4-BE49-F238E27FC236}">
                <a16:creationId xmlns:a16="http://schemas.microsoft.com/office/drawing/2014/main" id="{9026BB08-6DDA-4956-AF2D-8158C60E6320}"/>
              </a:ext>
            </a:extLst>
          </p:cNvPr>
          <p:cNvSpPr>
            <a:spLocks noGrp="1"/>
          </p:cNvSpPr>
          <p:nvPr>
            <p:ph type="sldNum" sz="quarter" idx="12"/>
          </p:nvPr>
        </p:nvSpPr>
        <p:spPr/>
        <p:txBody>
          <a:bodyPr/>
          <a:lstStyle/>
          <a:p>
            <a:fld id="{E31375A4-56A4-47D6-9801-1991572033F7}" type="slidenum">
              <a:rPr lang="en-US" altLang="zh-TW" smtClean="0"/>
              <a:pPr/>
              <a:t>16</a:t>
            </a:fld>
            <a:endParaRPr lang="en-US" altLang="zh-TW" dirty="0"/>
          </a:p>
        </p:txBody>
      </p:sp>
      <p:pic>
        <p:nvPicPr>
          <p:cNvPr id="1026" name="Picture 2" descr="ç¶æ¿æ¥å ±æä¾">
            <a:extLst>
              <a:ext uri="{FF2B5EF4-FFF2-40B4-BE49-F238E27FC236}">
                <a16:creationId xmlns:a16="http://schemas.microsoft.com/office/drawing/2014/main" id="{0E8AA647-B7E9-471A-83F1-65E2C63F87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8425" y="897958"/>
            <a:ext cx="8439464" cy="5682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0195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A32775A9-364D-4DB1-95DE-298E7BE71D33}"/>
              </a:ext>
            </a:extLst>
          </p:cNvPr>
          <p:cNvSpPr>
            <a:spLocks noGrp="1"/>
          </p:cNvSpPr>
          <p:nvPr>
            <p:ph type="sldNum" sz="quarter" idx="12"/>
          </p:nvPr>
        </p:nvSpPr>
        <p:spPr/>
        <p:txBody>
          <a:bodyPr/>
          <a:lstStyle/>
          <a:p>
            <a:fld id="{E31375A4-56A4-47D6-9801-1991572033F7}" type="slidenum">
              <a:rPr lang="en-US" altLang="zh-TW" smtClean="0"/>
              <a:t>17</a:t>
            </a:fld>
            <a:endParaRPr lang="zh-TW" altLang="en-US"/>
          </a:p>
        </p:txBody>
      </p:sp>
      <p:pic>
        <p:nvPicPr>
          <p:cNvPr id="4" name="圖片 3">
            <a:extLst>
              <a:ext uri="{FF2B5EF4-FFF2-40B4-BE49-F238E27FC236}">
                <a16:creationId xmlns:a16="http://schemas.microsoft.com/office/drawing/2014/main" id="{2BAA7A97-4846-444D-92F7-655DF458A0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31642" y="787782"/>
            <a:ext cx="8421039" cy="5945021"/>
          </a:xfrm>
          <a:prstGeom prst="rect">
            <a:avLst/>
          </a:prstGeom>
        </p:spPr>
      </p:pic>
    </p:spTree>
    <p:extLst>
      <p:ext uri="{BB962C8B-B14F-4D97-AF65-F5344CB8AC3E}">
        <p14:creationId xmlns:p14="http://schemas.microsoft.com/office/powerpoint/2010/main" val="1395218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062E77E4-5A97-45AA-8594-2702DB7B5BC0}"/>
              </a:ext>
            </a:extLst>
          </p:cNvPr>
          <p:cNvSpPr>
            <a:spLocks noGrp="1"/>
          </p:cNvSpPr>
          <p:nvPr>
            <p:ph type="sldNum" sz="quarter" idx="12"/>
          </p:nvPr>
        </p:nvSpPr>
        <p:spPr/>
        <p:txBody>
          <a:bodyPr/>
          <a:lstStyle/>
          <a:p>
            <a:fld id="{E31375A4-56A4-47D6-9801-1991572033F7}" type="slidenum">
              <a:rPr lang="en-US" altLang="zh-TW" smtClean="0"/>
              <a:t>18</a:t>
            </a:fld>
            <a:endParaRPr lang="zh-TW" altLang="en-US"/>
          </a:p>
        </p:txBody>
      </p:sp>
      <p:pic>
        <p:nvPicPr>
          <p:cNvPr id="4098" name="Picture 2" descr="https://lh3.googleusercontent.com/UkyFIs7XjjAvqckeYtFAs0U5d5j_uQ0AVtXQs67ui3e_lRQHjPlaE5T9I32RZrHlS6KQPhd2jStirPzFrzaULD0Fnp11lrJ3pKavA9YEvlO08t5VzRw8P_cAvfRO36BXxP83OJTXnPDOhk8SaBOfqg-4hMiWNw-Hl7HpFCixIHKs4sRJShXAfmyZY6yjQBcZatWNTE-hezhJELH68siG_mueADXhh3bverr_bivlsmySfX-9v07C6F9BqBPAldGxoLoViy5FTfg_99opkli6GLiXp2N5NCHz0HM21X8iGQru936mJUQcIbyDendZVRiB9hNHHcEtqTP0MDv6Gez4ch7Pzpz9YMXvD0RVIl0MBCEYWDltJ3HHmwWJYKtEx9XsDnDdgln0UvQkqJeXzBXIQRbyA6grQgA4Sn_RHUocVpxHPF14kJ_0C0pn4kUUK5RmpFnP4U0tyGeKQuiWT5V5H2-9zjFTzbpqQjvG80Yb0xTP606zNIS3ev_zL1pe_H1bVduWHRiWOEmugHOdIYcm00UwYbokj9w7QO6_jGaBTlX14qSolk7HfJ6kt2XBWoJJnJNDWuasQVJyQKBtwM60wj9ndfsYm_gNfXIqUQDm=w850-h637-no">
            <a:extLst>
              <a:ext uri="{FF2B5EF4-FFF2-40B4-BE49-F238E27FC236}">
                <a16:creationId xmlns:a16="http://schemas.microsoft.com/office/drawing/2014/main" id="{22804DD4-6186-4789-B19D-A1A869A3F2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2638" y="395288"/>
            <a:ext cx="8086725" cy="606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430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F1A19DF-C159-4832-A42B-01FB8657AED8}"/>
              </a:ext>
            </a:extLst>
          </p:cNvPr>
          <p:cNvSpPr>
            <a:spLocks noGrp="1"/>
          </p:cNvSpPr>
          <p:nvPr>
            <p:ph type="sldNum" sz="quarter" idx="12"/>
          </p:nvPr>
        </p:nvSpPr>
        <p:spPr/>
        <p:txBody>
          <a:bodyPr/>
          <a:lstStyle/>
          <a:p>
            <a:fld id="{E31375A4-56A4-47D6-9801-1991572033F7}" type="slidenum">
              <a:rPr lang="en-US" altLang="zh-TW" smtClean="0"/>
              <a:t>19</a:t>
            </a:fld>
            <a:endParaRPr lang="zh-TW" altLang="en-US"/>
          </a:p>
        </p:txBody>
      </p:sp>
      <p:pic>
        <p:nvPicPr>
          <p:cNvPr id="1026" name="Picture 2" descr="https://lh3.googleusercontent.com/rAV94iuxb6PB33Bid-WOLDGMQSt98Pf6gjOmgDIYTWU3sGLWhknzspSMQn3f7U1XFl81kpSHKf63qGuP9AXHXKneVLrg9WZ0d3u4OrAYWeND_yhzA6SYuub_uyA2M45grJd8S24bv-_VpDpjhB2vUgr9yCuISzGZCII3ow4P7WzCIYLvH_jQLwaf4-M5UplppJAR61xit9bR5XzT5PJNq_PazK9CMnT5Jhxgibf5qm9gp0PcZV9APyVaH9JvHYUBLDM3ZqdWaAzaskOKF3i6NZt1KFC59eCam3usBCP3aLdkGE22euutDMckgCQ0FQRIJ06YRlw4Y72SOdGeM0NPmXA77npUEyyUUsKi7My2Nlh8Ty9I4vKLp8uLdsgLJUtL_OhwViY8u3E5qf9JVdCkweMtWmVTNKPUu8LC_fUbf6xMHguZd6qQw3bFykZSmWJTFc9-bOH88yk-BJ7li-b_pKjaXSZmBUkQrPdzzS0i02rHzSj6ovU4Ayfkprv2R7GWFhwKbYJGXZ2FNI9EC01w9vyb1iFcFAa7c-dl38__usApcNShXjTkJQDKf-vlI59xjq8S9qWrUf714bx39Pa31C-vAnkYtgImNVJFuO2r=w850-h637-no">
            <a:extLst>
              <a:ext uri="{FF2B5EF4-FFF2-40B4-BE49-F238E27FC236}">
                <a16:creationId xmlns:a16="http://schemas.microsoft.com/office/drawing/2014/main" id="{F0E373BE-24EB-4072-B9F9-D52DFEA0FB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7530" y="787782"/>
            <a:ext cx="8086725" cy="606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24165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課程內容</a:t>
            </a:r>
            <a:endParaRPr lang="zh-TW" dirty="0"/>
          </a:p>
        </p:txBody>
      </p:sp>
      <p:sp>
        <p:nvSpPr>
          <p:cNvPr id="3" name="內容版面配置區 2"/>
          <p:cNvSpPr>
            <a:spLocks noGrp="1"/>
          </p:cNvSpPr>
          <p:nvPr>
            <p:ph idx="1"/>
          </p:nvPr>
        </p:nvSpPr>
        <p:spPr>
          <a:xfrm>
            <a:off x="2487612" y="1596571"/>
            <a:ext cx="8915400" cy="3777622"/>
          </a:xfrm>
        </p:spPr>
        <p:txBody>
          <a:bodyPr>
            <a:normAutofit/>
          </a:bodyPr>
          <a:lstStyle/>
          <a:p>
            <a:pPr marL="0" indent="0">
              <a:lnSpc>
                <a:spcPct val="150000"/>
              </a:lnSpc>
              <a:buNone/>
            </a:pPr>
            <a:r>
              <a:rPr lang="zh-TW" altLang="en-US" sz="3200" dirty="0">
                <a:latin typeface="標楷體" panose="03000509000000000000" pitchFamily="65" charset="-120"/>
                <a:ea typeface="標楷體" panose="03000509000000000000" pitchFamily="65" charset="-120"/>
              </a:rPr>
              <a:t>一、藥局各項稅捐、扣繳及補充保費關聯</a:t>
            </a:r>
            <a:endParaRPr lang="en-US" altLang="zh-TW" sz="3200" dirty="0">
              <a:latin typeface="標楷體" panose="03000509000000000000" pitchFamily="65" charset="-120"/>
              <a:ea typeface="標楷體" panose="03000509000000000000" pitchFamily="65" charset="-120"/>
            </a:endParaRPr>
          </a:p>
          <a:p>
            <a:pPr marL="0" indent="0">
              <a:lnSpc>
                <a:spcPct val="150000"/>
              </a:lnSpc>
              <a:buNone/>
            </a:pPr>
            <a:r>
              <a:rPr lang="zh-TW" altLang="en-US" sz="3200" dirty="0">
                <a:latin typeface="標楷體" panose="03000509000000000000" pitchFamily="65" charset="-120"/>
                <a:ea typeface="標楷體" panose="03000509000000000000" pitchFamily="65" charset="-120"/>
              </a:rPr>
              <a:t>二、藥局營利所得及執行業務所得申報模式</a:t>
            </a:r>
          </a:p>
          <a:p>
            <a:pPr marL="0" indent="0">
              <a:lnSpc>
                <a:spcPct val="150000"/>
              </a:lnSpc>
              <a:buNone/>
            </a:pPr>
            <a:r>
              <a:rPr lang="zh-TW" altLang="en-US" sz="3200" dirty="0">
                <a:latin typeface="標楷體" panose="03000509000000000000" pitchFamily="65" charset="-120"/>
                <a:ea typeface="標楷體" panose="03000509000000000000" pitchFamily="65" charset="-120"/>
              </a:rPr>
              <a:t>三、常見稅務問題型態及處理</a:t>
            </a:r>
          </a:p>
          <a:p>
            <a:pPr marL="0" indent="0">
              <a:buNone/>
            </a:pPr>
            <a:endParaRPr lang="zh-TW" altLang="en-US" sz="3200" dirty="0">
              <a:latin typeface="標楷體" panose="03000509000000000000" pitchFamily="65" charset="-120"/>
              <a:ea typeface="標楷體" panose="03000509000000000000" pitchFamily="65" charset="-120"/>
            </a:endParaRPr>
          </a:p>
        </p:txBody>
      </p:sp>
      <p:sp>
        <p:nvSpPr>
          <p:cNvPr id="4" name="投影片編號版面配置區 3">
            <a:extLst>
              <a:ext uri="{FF2B5EF4-FFF2-40B4-BE49-F238E27FC236}">
                <a16:creationId xmlns:a16="http://schemas.microsoft.com/office/drawing/2014/main" id="{19D292A3-CFD2-4BFB-AEB5-CAA2078159FC}"/>
              </a:ext>
            </a:extLst>
          </p:cNvPr>
          <p:cNvSpPr>
            <a:spLocks noGrp="1"/>
          </p:cNvSpPr>
          <p:nvPr>
            <p:ph type="sldNum" sz="quarter" idx="12"/>
          </p:nvPr>
        </p:nvSpPr>
        <p:spPr/>
        <p:txBody>
          <a:bodyPr/>
          <a:lstStyle/>
          <a:p>
            <a:fld id="{E31375A4-56A4-47D6-9801-1991572033F7}" type="slidenum">
              <a:rPr lang="en-US" altLang="zh-TW" smtClean="0"/>
              <a:t>2</a:t>
            </a:fld>
            <a:endParaRPr lang="zh-TW" altLang="en-US"/>
          </a:p>
        </p:txBody>
      </p:sp>
    </p:spTree>
    <p:extLst>
      <p:ext uri="{BB962C8B-B14F-4D97-AF65-F5344CB8AC3E}">
        <p14:creationId xmlns:p14="http://schemas.microsoft.com/office/powerpoint/2010/main" val="2523332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0B525DA9-A639-41E6-8366-B22FEC44099B}"/>
              </a:ext>
            </a:extLst>
          </p:cNvPr>
          <p:cNvSpPr>
            <a:spLocks noGrp="1"/>
          </p:cNvSpPr>
          <p:nvPr>
            <p:ph type="sldNum" sz="quarter" idx="12"/>
          </p:nvPr>
        </p:nvSpPr>
        <p:spPr/>
        <p:txBody>
          <a:bodyPr/>
          <a:lstStyle/>
          <a:p>
            <a:fld id="{E31375A4-56A4-47D6-9801-1991572033F7}" type="slidenum">
              <a:rPr lang="en-US" altLang="zh-TW" smtClean="0"/>
              <a:t>20</a:t>
            </a:fld>
            <a:endParaRPr lang="zh-TW" altLang="en-US"/>
          </a:p>
        </p:txBody>
      </p:sp>
      <p:pic>
        <p:nvPicPr>
          <p:cNvPr id="2050" name="Picture 2" descr="https://lh3.googleusercontent.com/mTG0hTp4yOZUuCQ8zkkyv6mMGnjPmN1K1uQkW3_KLQNF61MVw37BxYnnaBJgKdc-XIERqCVxO5JcWbG9955K2yleTEOcJFBbY84AHdPzQ3M-k0t73fB-ApK1oLSeOO2wnqpADP0YTM1MQ5mMQKIIU6xIhbFsZ7J-kHRqDOKgjirXXXy55eSo4rxVAEq0tFIVsXK0mLQtysb4EtG8BU5N1Ih7mdCoMyLdnTlwUquczAK9f5Nu_N7osy3ZBxdDG8d_8bvAoKWfd8OofcI7jO0HJGs1xBE_A9dp28_AzsKKthEt4N-YK1y29MgupOVwLrQF58IG3Ju_DnrVzu5l22MQjymds6RQbxVwTuOC7iSR_ZR-4O4hfUiG6ZPrT4xrF1EFuY9SFeOCDd7WvzU9Ns81fn8L0WcSrtpH-F5j1JYJ6c3yqt5WWy7fMSf-gBrL6d2YbVPrrlqZksJVpGW4EIDF7eNwH04s4NGFKaWAjiQavgRVrtk_zQbgF-QK4cCti_leRYDEIGzZf6WeLHjzRHmB59A51Zoopa7f0sFAdMs_6KyGoT772HAK3-ep7edldUiU8HqkybJho1tzYulggBjA2FTjBS54x7q46KPVMf-l=w850-h637-no">
            <a:extLst>
              <a:ext uri="{FF2B5EF4-FFF2-40B4-BE49-F238E27FC236}">
                <a16:creationId xmlns:a16="http://schemas.microsoft.com/office/drawing/2014/main" id="{F052CC54-1C23-4C21-AE1A-1C82C38310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2440" y="787782"/>
            <a:ext cx="8086725" cy="606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8023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a:extLst>
              <a:ext uri="{FF2B5EF4-FFF2-40B4-BE49-F238E27FC236}">
                <a16:creationId xmlns:a16="http://schemas.microsoft.com/office/drawing/2014/main" id="{3BC54247-5FE1-4619-ABB7-FB8E5FC33194}"/>
              </a:ext>
            </a:extLst>
          </p:cNvPr>
          <p:cNvSpPr>
            <a:spLocks noGrp="1"/>
          </p:cNvSpPr>
          <p:nvPr>
            <p:ph type="sldNum" sz="quarter" idx="12"/>
          </p:nvPr>
        </p:nvSpPr>
        <p:spPr/>
        <p:txBody>
          <a:bodyPr/>
          <a:lstStyle/>
          <a:p>
            <a:fld id="{E31375A4-56A4-47D6-9801-1991572033F7}" type="slidenum">
              <a:rPr lang="en-US" altLang="zh-TW" smtClean="0"/>
              <a:pPr/>
              <a:t>21</a:t>
            </a:fld>
            <a:endParaRPr lang="en-US" altLang="zh-TW" dirty="0"/>
          </a:p>
        </p:txBody>
      </p:sp>
      <p:pic>
        <p:nvPicPr>
          <p:cNvPr id="3074" name="Picture 2" descr="https://lh3.googleusercontent.com/lmFuK9oZ1mOLIm0V-rwCl8J_G-upZWaqRlg1ILXYACzKlY6LbP1p6bAt9_HBFb6_qdVph7PzOyS4Y1QQoSN3T-G4zROD-W1uZLF89NFed6JItHDs9twk-T6b6wacQLLxgWSo7_xJwQQwBhnLXDjlwEf5WjWwLbCWj4WhfXWzJ21i6ZJNlGl0BVSTQXWKkRqm7WwMqBjFXFAUDyZWJGZ2ibD5Uhrl7hp0DLqmtvP-Sfl3c_dy57bKOBx-Cf2wWaWd8-tBOpGef8Pfw4ms3Fz__75MoGUCz6ZjEsMfFDtWs8ewSILm9K1NTeIRhallmc7tp_3F1uFKg9OiQmuMWsBiI1nGrF4fcPVSoVkcUvSKkuYPPzz5jl0kRe1tFBfNWbzOZYJgabTj_r0kceHBmNfC-X2VpdlaXBz7pS7C0fMG7Y6dfUTJvbQWSTnplLx8NfQDk6j96lUTf0gjMpQruugTJeR0QT5cReR4Aqe8OoRM2JgRKFbNrfcIGnaGdspN2L6m8Wi8xPWQ8Pexqevjj_Jp-5xoByIjAzvLOB7Q4hBvvQOI_z_VQWXy5zVrgc-2q0X7X0pexL3oPfDcXaEg05qSi5UnIvF7mrGGdbOEoZ8l=w850-h637-no">
            <a:extLst>
              <a:ext uri="{FF2B5EF4-FFF2-40B4-BE49-F238E27FC236}">
                <a16:creationId xmlns:a16="http://schemas.microsoft.com/office/drawing/2014/main" id="{F81694FF-2F67-4929-9582-48CD26536E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22461" y="787782"/>
            <a:ext cx="8086725" cy="6067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6457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標題 4"/>
          <p:cNvSpPr>
            <a:spLocks noGrp="1"/>
          </p:cNvSpPr>
          <p:nvPr>
            <p:ph type="title"/>
          </p:nvPr>
        </p:nvSpPr>
        <p:spPr>
          <a:xfrm>
            <a:off x="2429556" y="1349829"/>
            <a:ext cx="8915400" cy="2724845"/>
          </a:xfrm>
        </p:spPr>
        <p:txBody>
          <a:bodyPr anchor="t" anchorCtr="0"/>
          <a:lstStyle/>
          <a:p>
            <a:r>
              <a:rPr lang="en-US" altLang="zh-TW" u="sng" dirty="0">
                <a:latin typeface="標楷體" panose="03000509000000000000" pitchFamily="65" charset="-120"/>
                <a:ea typeface="標楷體" panose="03000509000000000000" pitchFamily="65" charset="-120"/>
                <a:hlinkClick r:id="rId2"/>
              </a:rPr>
              <a:t>Mail:mentlin@gmail.com</a:t>
            </a:r>
            <a:br>
              <a:rPr lang="en-US" altLang="zh-TW" dirty="0">
                <a:latin typeface="標楷體" panose="03000509000000000000" pitchFamily="65" charset="-120"/>
                <a:ea typeface="標楷體" panose="03000509000000000000" pitchFamily="65" charset="-120"/>
              </a:rPr>
            </a:br>
            <a:r>
              <a:rPr lang="en-US" altLang="zh-TW" dirty="0">
                <a:latin typeface="標楷體" panose="03000509000000000000" pitchFamily="65" charset="-120"/>
                <a:ea typeface="標楷體" panose="03000509000000000000" pitchFamily="65" charset="-120"/>
              </a:rPr>
              <a:t>0910-685627</a:t>
            </a:r>
            <a:br>
              <a:rPr lang="en-US" altLang="zh-TW" dirty="0">
                <a:latin typeface="標楷體" panose="03000509000000000000" pitchFamily="65" charset="-120"/>
                <a:ea typeface="標楷體" panose="03000509000000000000" pitchFamily="65" charset="-120"/>
              </a:rPr>
            </a:br>
            <a:r>
              <a:rPr lang="en-US" altLang="zh-TW" dirty="0">
                <a:latin typeface="標楷體" panose="03000509000000000000" pitchFamily="65" charset="-120"/>
                <a:ea typeface="標楷體" panose="03000509000000000000" pitchFamily="65" charset="-120"/>
              </a:rPr>
              <a:t>Line ID :mentlin</a:t>
            </a:r>
            <a:endParaRPr lang="zh-TW" altLang="en-US" dirty="0">
              <a:latin typeface="標楷體" panose="03000509000000000000" pitchFamily="65" charset="-120"/>
              <a:ea typeface="標楷體" panose="03000509000000000000" pitchFamily="65" charset="-120"/>
            </a:endParaRPr>
          </a:p>
        </p:txBody>
      </p:sp>
      <p:sp>
        <p:nvSpPr>
          <p:cNvPr id="6" name="文字版面配置區 5"/>
          <p:cNvSpPr>
            <a:spLocks noGrp="1"/>
          </p:cNvSpPr>
          <p:nvPr>
            <p:ph type="body" sz="half" idx="2"/>
          </p:nvPr>
        </p:nvSpPr>
        <p:spPr/>
        <p:txBody>
          <a:bodyPr/>
          <a:lstStyle/>
          <a:p>
            <a:endParaRPr lang="zh-TW" altLang="en-US" dirty="0"/>
          </a:p>
        </p:txBody>
      </p:sp>
      <p:sp>
        <p:nvSpPr>
          <p:cNvPr id="2" name="投影片編號版面配置區 1">
            <a:extLst>
              <a:ext uri="{FF2B5EF4-FFF2-40B4-BE49-F238E27FC236}">
                <a16:creationId xmlns:a16="http://schemas.microsoft.com/office/drawing/2014/main" id="{03CA5324-757C-46AD-9603-A503B9057368}"/>
              </a:ext>
            </a:extLst>
          </p:cNvPr>
          <p:cNvSpPr>
            <a:spLocks noGrp="1"/>
          </p:cNvSpPr>
          <p:nvPr>
            <p:ph type="sldNum" sz="quarter" idx="12"/>
          </p:nvPr>
        </p:nvSpPr>
        <p:spPr/>
        <p:txBody>
          <a:bodyPr/>
          <a:lstStyle/>
          <a:p>
            <a:fld id="{E31375A4-56A4-47D6-9801-1991572033F7}" type="slidenum">
              <a:rPr lang="en-US" altLang="zh-TW" smtClean="0"/>
              <a:pPr/>
              <a:t>22</a:t>
            </a:fld>
            <a:endParaRPr lang="en-US" altLang="zh-TW" dirty="0"/>
          </a:p>
        </p:txBody>
      </p:sp>
    </p:spTree>
    <p:extLst>
      <p:ext uri="{BB962C8B-B14F-4D97-AF65-F5344CB8AC3E}">
        <p14:creationId xmlns:p14="http://schemas.microsoft.com/office/powerpoint/2010/main" val="3822490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EBF6CC92-0316-41A1-A699-4BED03DF92EC}"/>
              </a:ext>
            </a:extLst>
          </p:cNvPr>
          <p:cNvGraphicFramePr>
            <a:graphicFrameLocks noGrp="1"/>
          </p:cNvGraphicFramePr>
          <p:nvPr>
            <p:extLst>
              <p:ext uri="{D42A27DB-BD31-4B8C-83A1-F6EECF244321}">
                <p14:modId xmlns:p14="http://schemas.microsoft.com/office/powerpoint/2010/main" val="2610485973"/>
              </p:ext>
            </p:extLst>
          </p:nvPr>
        </p:nvGraphicFramePr>
        <p:xfrm>
          <a:off x="2256851" y="1843789"/>
          <a:ext cx="9240602" cy="4437089"/>
        </p:xfrm>
        <a:graphic>
          <a:graphicData uri="http://schemas.openxmlformats.org/drawingml/2006/table">
            <a:tbl>
              <a:tblPr firstRow="1" bandRow="1">
                <a:tableStyleId>{5C22544A-7EE6-4342-B048-85BDC9FD1C3A}</a:tableStyleId>
              </a:tblPr>
              <a:tblGrid>
                <a:gridCol w="1865444">
                  <a:extLst>
                    <a:ext uri="{9D8B030D-6E8A-4147-A177-3AD203B41FA5}">
                      <a16:colId xmlns:a16="http://schemas.microsoft.com/office/drawing/2014/main" val="846281501"/>
                    </a:ext>
                  </a:extLst>
                </a:gridCol>
                <a:gridCol w="1274163">
                  <a:extLst>
                    <a:ext uri="{9D8B030D-6E8A-4147-A177-3AD203B41FA5}">
                      <a16:colId xmlns:a16="http://schemas.microsoft.com/office/drawing/2014/main" val="964767702"/>
                    </a:ext>
                  </a:extLst>
                </a:gridCol>
                <a:gridCol w="3137564">
                  <a:extLst>
                    <a:ext uri="{9D8B030D-6E8A-4147-A177-3AD203B41FA5}">
                      <a16:colId xmlns:a16="http://schemas.microsoft.com/office/drawing/2014/main" val="1571655244"/>
                    </a:ext>
                  </a:extLst>
                </a:gridCol>
                <a:gridCol w="2963431">
                  <a:extLst>
                    <a:ext uri="{9D8B030D-6E8A-4147-A177-3AD203B41FA5}">
                      <a16:colId xmlns:a16="http://schemas.microsoft.com/office/drawing/2014/main" val="81721300"/>
                    </a:ext>
                  </a:extLst>
                </a:gridCol>
              </a:tblGrid>
              <a:tr h="613123">
                <a:tc>
                  <a:txBody>
                    <a:bodyPr/>
                    <a:lstStyle/>
                    <a:p>
                      <a:pPr marL="0" algn="ctr" defTabSz="457200" rtl="0" eaLnBrk="1" latinLnBrk="0" hangingPunct="1"/>
                      <a:r>
                        <a:rPr lang="zh-TW" altLang="en-US" sz="2400" b="1" kern="1200" dirty="0">
                          <a:solidFill>
                            <a:schemeClr val="tx1"/>
                          </a:solidFill>
                          <a:latin typeface="標楷體" panose="03000509000000000000" pitchFamily="65" charset="-120"/>
                          <a:ea typeface="標楷體" panose="03000509000000000000" pitchFamily="65" charset="-120"/>
                          <a:cs typeface="+mn-cs"/>
                        </a:rPr>
                        <a:t>項目</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457200" rtl="0" eaLnBrk="1" latinLnBrk="0" hangingPunct="1"/>
                      <a:r>
                        <a:rPr lang="zh-TW" altLang="en-US" sz="2400" b="1" kern="1200" dirty="0">
                          <a:solidFill>
                            <a:schemeClr val="tx1"/>
                          </a:solidFill>
                          <a:latin typeface="標楷體" panose="03000509000000000000" pitchFamily="65" charset="-120"/>
                          <a:ea typeface="標楷體" panose="03000509000000000000" pitchFamily="65" charset="-120"/>
                          <a:cs typeface="+mn-cs"/>
                        </a:rPr>
                        <a:t>金額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457200" rtl="0" eaLnBrk="1" latinLnBrk="0" hangingPunct="1"/>
                      <a:r>
                        <a:rPr lang="zh-TW" altLang="en-US" sz="2400" b="1" kern="1200" dirty="0">
                          <a:solidFill>
                            <a:schemeClr val="tx1"/>
                          </a:solidFill>
                          <a:latin typeface="標楷體" panose="03000509000000000000" pitchFamily="65" charset="-120"/>
                          <a:ea typeface="標楷體" panose="03000509000000000000" pitchFamily="65" charset="-120"/>
                          <a:cs typeface="+mn-cs"/>
                        </a:rPr>
                        <a:t>藥品調劑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457200" rtl="0" eaLnBrk="1" latinLnBrk="0" hangingPunct="1"/>
                      <a:r>
                        <a:rPr lang="zh-TW" altLang="en-US" sz="2400" b="1" kern="1200" dirty="0">
                          <a:solidFill>
                            <a:schemeClr val="tx1"/>
                          </a:solidFill>
                          <a:latin typeface="標楷體" panose="03000509000000000000" pitchFamily="65" charset="-120"/>
                          <a:ea typeface="標楷體" panose="03000509000000000000" pitchFamily="65" charset="-120"/>
                          <a:cs typeface="+mn-cs"/>
                        </a:rPr>
                        <a:t>藥品及其他貨物</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273386819"/>
                  </a:ext>
                </a:extLst>
              </a:tr>
              <a:tr h="1511808">
                <a:tc>
                  <a:txBody>
                    <a:bodyPr/>
                    <a:lstStyle/>
                    <a:p>
                      <a:pPr marL="0" algn="l" defTabSz="457200" rtl="0" eaLnBrk="1" latinLnBrk="0" hangingPunct="1"/>
                      <a:r>
                        <a:rPr lang="zh-TW" altLang="en-US" sz="2400" b="1" kern="1200" dirty="0">
                          <a:solidFill>
                            <a:schemeClr val="tx1"/>
                          </a:solidFill>
                          <a:latin typeface="標楷體" panose="03000509000000000000" pitchFamily="65" charset="-120"/>
                          <a:ea typeface="標楷體" panose="03000509000000000000" pitchFamily="65" charset="-120"/>
                          <a:cs typeface="+mn-cs"/>
                        </a:rPr>
                        <a:t>收入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r" defTabSz="457200" rtl="0" eaLnBrk="1" latinLnBrk="0" hangingPunct="1"/>
                      <a:r>
                        <a:rPr lang="en-US" altLang="zh-TW" sz="2400" b="1" kern="1200" dirty="0">
                          <a:solidFill>
                            <a:schemeClr val="tx1"/>
                          </a:solidFill>
                          <a:latin typeface="標楷體" panose="03000509000000000000" pitchFamily="65" charset="-120"/>
                          <a:ea typeface="標楷體" panose="03000509000000000000" pitchFamily="65" charset="-120"/>
                          <a:cs typeface="+mn-cs"/>
                        </a:rPr>
                        <a:t>100</a:t>
                      </a:r>
                      <a:endParaRPr lang="zh-TW" altLang="en-US" sz="2400" b="1" kern="1200" dirty="0">
                        <a:solidFill>
                          <a:schemeClr val="tx1"/>
                        </a:solidFill>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defTabSz="457200" rtl="0" eaLnBrk="1" latinLnBrk="0" hangingPunct="1">
                        <a:buFontTx/>
                        <a:buNone/>
                      </a:pPr>
                      <a:r>
                        <a:rPr lang="zh-TW" altLang="en-US" sz="2400" b="1" kern="1200" dirty="0">
                          <a:solidFill>
                            <a:schemeClr val="tx1"/>
                          </a:solidFill>
                          <a:latin typeface="標楷體" panose="03000509000000000000" pitchFamily="65" charset="-120"/>
                          <a:ea typeface="標楷體" panose="03000509000000000000" pitchFamily="65" charset="-120"/>
                          <a:cs typeface="+mn-cs"/>
                        </a:rPr>
                        <a:t>印花稅</a:t>
                      </a:r>
                      <a:r>
                        <a:rPr lang="en-US" altLang="zh-TW" sz="2400" b="1" kern="1200" dirty="0">
                          <a:solidFill>
                            <a:schemeClr val="tx1"/>
                          </a:solidFill>
                          <a:latin typeface="標楷體" panose="03000509000000000000" pitchFamily="65" charset="-120"/>
                          <a:ea typeface="標楷體" panose="03000509000000000000" pitchFamily="65" charset="-120"/>
                          <a:cs typeface="+mn-cs"/>
                        </a:rPr>
                        <a:t>:(4/1000)</a:t>
                      </a:r>
                    </a:p>
                    <a:p>
                      <a:pPr marL="0" indent="0" algn="l" defTabSz="457200" rtl="0" eaLnBrk="1" latinLnBrk="0" hangingPunct="1">
                        <a:buFontTx/>
                        <a:buNone/>
                      </a:pPr>
                      <a:r>
                        <a:rPr lang="zh-TW" altLang="en-US" sz="2400" b="1" kern="1200" dirty="0">
                          <a:solidFill>
                            <a:schemeClr val="tx1"/>
                          </a:solidFill>
                          <a:latin typeface="標楷體" panose="03000509000000000000" pitchFamily="65" charset="-120"/>
                          <a:ea typeface="標楷體" panose="03000509000000000000" pitchFamily="65" charset="-120"/>
                          <a:cs typeface="+mn-cs"/>
                        </a:rPr>
                        <a:t>貼花</a:t>
                      </a:r>
                      <a:r>
                        <a:rPr lang="en-US" altLang="zh-TW" sz="2400" b="1" kern="1200" dirty="0">
                          <a:solidFill>
                            <a:schemeClr val="tx1"/>
                          </a:solidFill>
                          <a:latin typeface="標楷體" panose="03000509000000000000" pitchFamily="65" charset="-120"/>
                          <a:ea typeface="標楷體" panose="03000509000000000000" pitchFamily="65" charset="-120"/>
                          <a:cs typeface="+mn-cs"/>
                        </a:rPr>
                        <a:t>or</a:t>
                      </a:r>
                      <a:r>
                        <a:rPr lang="zh-TW" altLang="en-US" sz="2400" b="1" kern="1200" dirty="0">
                          <a:solidFill>
                            <a:schemeClr val="tx1"/>
                          </a:solidFill>
                          <a:latin typeface="標楷體" panose="03000509000000000000" pitchFamily="65" charset="-120"/>
                          <a:ea typeface="標楷體" panose="03000509000000000000" pitchFamily="65" charset="-120"/>
                          <a:cs typeface="+mn-cs"/>
                        </a:rPr>
                        <a:t>每期總繳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2400" b="1" kern="1200" dirty="0">
                          <a:solidFill>
                            <a:schemeClr val="tx1"/>
                          </a:solidFill>
                          <a:latin typeface="標楷體" panose="03000509000000000000" pitchFamily="65" charset="-120"/>
                          <a:ea typeface="標楷體" panose="03000509000000000000" pitchFamily="65" charset="-120"/>
                          <a:cs typeface="+mn-cs"/>
                        </a:rPr>
                        <a:t>營業稅</a:t>
                      </a:r>
                      <a:r>
                        <a:rPr lang="en-US" altLang="zh-TW" sz="2400" b="1" kern="1200" dirty="0">
                          <a:solidFill>
                            <a:schemeClr val="tx1"/>
                          </a:solidFill>
                          <a:latin typeface="標楷體" panose="03000509000000000000" pitchFamily="65" charset="-120"/>
                          <a:ea typeface="標楷體" panose="03000509000000000000" pitchFamily="65" charset="-120"/>
                          <a:cs typeface="+mn-cs"/>
                        </a:rPr>
                        <a:t>:(5%)</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2400" b="1" kern="1200" dirty="0">
                          <a:solidFill>
                            <a:schemeClr val="tx1"/>
                          </a:solidFill>
                          <a:latin typeface="標楷體" panose="03000509000000000000" pitchFamily="65" charset="-120"/>
                          <a:ea typeface="標楷體" panose="03000509000000000000" pitchFamily="65" charset="-120"/>
                          <a:cs typeface="+mn-cs"/>
                        </a:rPr>
                        <a:t>核定季繳</a:t>
                      </a:r>
                      <a:r>
                        <a:rPr lang="en-US" altLang="zh-TW" sz="2400" b="1" kern="1200" dirty="0">
                          <a:solidFill>
                            <a:schemeClr val="tx1"/>
                          </a:solidFill>
                          <a:latin typeface="標楷體" panose="03000509000000000000" pitchFamily="65" charset="-120"/>
                          <a:ea typeface="標楷體" panose="03000509000000000000" pitchFamily="65" charset="-120"/>
                          <a:cs typeface="+mn-cs"/>
                        </a:rPr>
                        <a:t>or</a:t>
                      </a:r>
                      <a:r>
                        <a:rPr lang="zh-TW" altLang="en-US" sz="2400" b="1" kern="1200" dirty="0">
                          <a:solidFill>
                            <a:schemeClr val="tx1"/>
                          </a:solidFill>
                          <a:latin typeface="標楷體" panose="03000509000000000000" pitchFamily="65" charset="-120"/>
                          <a:ea typeface="標楷體" panose="03000509000000000000" pitchFamily="65" charset="-120"/>
                          <a:cs typeface="+mn-cs"/>
                        </a:rPr>
                        <a:t>開立發票</a:t>
                      </a:r>
                    </a:p>
                    <a:p>
                      <a:pPr marL="0" indent="-285750" algn="l" defTabSz="457200" rtl="0" eaLnBrk="1" latinLnBrk="0" hangingPunct="1">
                        <a:buFont typeface="Arial" panose="020B0604020202020204" pitchFamily="34" charset="0"/>
                        <a:buChar char="•"/>
                      </a:pPr>
                      <a:endParaRPr lang="zh-TW" altLang="en-US" sz="2400" b="1" kern="1200" dirty="0">
                        <a:solidFill>
                          <a:schemeClr val="tx1"/>
                        </a:solidFill>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65889688"/>
                  </a:ext>
                </a:extLst>
              </a:tr>
              <a:tr h="1087441">
                <a:tc>
                  <a:txBody>
                    <a:bodyPr/>
                    <a:lstStyle/>
                    <a:p>
                      <a:pPr marL="0" algn="l" defTabSz="457200" rtl="0" eaLnBrk="1" latinLnBrk="0" hangingPunct="1"/>
                      <a:r>
                        <a:rPr lang="zh-TW" altLang="en-US" sz="2400" b="1" kern="1200" dirty="0">
                          <a:solidFill>
                            <a:schemeClr val="tx1"/>
                          </a:solidFill>
                          <a:latin typeface="標楷體" panose="03000509000000000000" pitchFamily="65" charset="-120"/>
                          <a:ea typeface="標楷體" panose="03000509000000000000" pitchFamily="65" charset="-120"/>
                          <a:cs typeface="+mn-cs"/>
                        </a:rPr>
                        <a:t>支出</a:t>
                      </a:r>
                      <a:r>
                        <a:rPr lang="en-US" altLang="zh-TW" sz="2400" b="1" kern="1200" dirty="0">
                          <a:solidFill>
                            <a:schemeClr val="tx1"/>
                          </a:solidFill>
                          <a:latin typeface="標楷體" panose="03000509000000000000" pitchFamily="65" charset="-120"/>
                          <a:ea typeface="標楷體" panose="03000509000000000000" pitchFamily="65" charset="-120"/>
                          <a:cs typeface="+mn-cs"/>
                        </a:rPr>
                        <a:t>(</a:t>
                      </a:r>
                      <a:r>
                        <a:rPr lang="zh-TW" altLang="en-US" sz="2400" b="1" kern="1200" dirty="0">
                          <a:solidFill>
                            <a:schemeClr val="tx1"/>
                          </a:solidFill>
                          <a:latin typeface="標楷體" panose="03000509000000000000" pitchFamily="65" charset="-120"/>
                          <a:ea typeface="標楷體" panose="03000509000000000000" pitchFamily="65" charset="-120"/>
                          <a:cs typeface="+mn-cs"/>
                        </a:rPr>
                        <a:t>成本及費用</a:t>
                      </a:r>
                      <a:r>
                        <a:rPr lang="en-US" altLang="zh-TW" sz="2400" b="1" kern="1200" dirty="0">
                          <a:solidFill>
                            <a:schemeClr val="tx1"/>
                          </a:solidFill>
                          <a:latin typeface="標楷體" panose="03000509000000000000" pitchFamily="65" charset="-120"/>
                          <a:ea typeface="標楷體" panose="03000509000000000000" pitchFamily="65" charset="-120"/>
                          <a:cs typeface="+mn-cs"/>
                        </a:rPr>
                        <a:t>)</a:t>
                      </a:r>
                      <a:endParaRPr lang="zh-TW" altLang="en-US" sz="2400" b="1" kern="1200" dirty="0">
                        <a:solidFill>
                          <a:schemeClr val="tx1"/>
                        </a:solidFill>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r" defTabSz="457200" rtl="0" eaLnBrk="1" latinLnBrk="0" hangingPunct="1"/>
                      <a:r>
                        <a:rPr lang="en-US" altLang="zh-TW" sz="2400" b="1" kern="1200" dirty="0">
                          <a:solidFill>
                            <a:schemeClr val="tx1"/>
                          </a:solidFill>
                          <a:latin typeface="標楷體" panose="03000509000000000000" pitchFamily="65" charset="-120"/>
                          <a:ea typeface="標楷體" panose="03000509000000000000" pitchFamily="65" charset="-120"/>
                          <a:cs typeface="+mn-cs"/>
                        </a:rPr>
                        <a:t>(80)</a:t>
                      </a:r>
                      <a:endParaRPr lang="zh-TW" altLang="en-US" sz="2400" b="1" kern="1200" dirty="0">
                        <a:solidFill>
                          <a:schemeClr val="tx1"/>
                        </a:solidFill>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marL="0" indent="-285750" algn="l" defTabSz="457200" rtl="0" eaLnBrk="1" latinLnBrk="0" hangingPunct="1">
                        <a:buFont typeface="Arial" panose="020B0604020202020204" pitchFamily="34" charset="0"/>
                        <a:buChar char="•"/>
                      </a:pPr>
                      <a:r>
                        <a:rPr lang="zh-TW" altLang="en-US" sz="2400" b="1" kern="1200" dirty="0">
                          <a:solidFill>
                            <a:schemeClr val="tx1"/>
                          </a:solidFill>
                          <a:latin typeface="標楷體" panose="03000509000000000000" pitchFamily="65" charset="-120"/>
                          <a:ea typeface="標楷體" panose="03000509000000000000" pitchFamily="65" charset="-120"/>
                          <a:cs typeface="+mn-cs"/>
                        </a:rPr>
                        <a:t>所得扣繳及申報</a:t>
                      </a:r>
                      <a:r>
                        <a:rPr lang="en-US" altLang="zh-TW" sz="2400" b="1" kern="1200" dirty="0">
                          <a:solidFill>
                            <a:srgbClr val="FF0000"/>
                          </a:solidFill>
                          <a:latin typeface="標楷體" panose="03000509000000000000" pitchFamily="65" charset="-120"/>
                          <a:ea typeface="標楷體" panose="03000509000000000000" pitchFamily="65" charset="-120"/>
                          <a:cs typeface="+mn-cs"/>
                        </a:rPr>
                        <a:t>(</a:t>
                      </a:r>
                      <a:r>
                        <a:rPr lang="zh-TW" altLang="en-US" sz="2400" b="1" kern="1200" dirty="0">
                          <a:solidFill>
                            <a:srgbClr val="FF0000"/>
                          </a:solidFill>
                          <a:latin typeface="標楷體" panose="03000509000000000000" pitchFamily="65" charset="-120"/>
                          <a:ea typeface="標楷體" panose="03000509000000000000" pitchFamily="65" charset="-120"/>
                          <a:cs typeface="+mn-cs"/>
                        </a:rPr>
                        <a:t>居住者</a:t>
                      </a:r>
                      <a:r>
                        <a:rPr lang="en-US" altLang="zh-TW" sz="2400" b="1" kern="1200" dirty="0">
                          <a:solidFill>
                            <a:srgbClr val="FF0000"/>
                          </a:solidFill>
                          <a:latin typeface="標楷體" panose="03000509000000000000" pitchFamily="65" charset="-120"/>
                          <a:ea typeface="標楷體" panose="03000509000000000000" pitchFamily="65" charset="-120"/>
                          <a:cs typeface="+mn-cs"/>
                        </a:rPr>
                        <a:t>VS</a:t>
                      </a:r>
                      <a:r>
                        <a:rPr lang="zh-TW" altLang="en-US" sz="2400" b="1" kern="1200" dirty="0">
                          <a:solidFill>
                            <a:srgbClr val="FF0000"/>
                          </a:solidFill>
                          <a:latin typeface="標楷體" panose="03000509000000000000" pitchFamily="65" charset="-120"/>
                          <a:ea typeface="標楷體" panose="03000509000000000000" pitchFamily="65" charset="-120"/>
                          <a:cs typeface="+mn-cs"/>
                        </a:rPr>
                        <a:t>非居住者</a:t>
                      </a:r>
                      <a:r>
                        <a:rPr lang="en-US" altLang="zh-TW" sz="2400" b="1" kern="1200" dirty="0">
                          <a:solidFill>
                            <a:srgbClr val="FF0000"/>
                          </a:solidFill>
                          <a:latin typeface="標楷體" panose="03000509000000000000" pitchFamily="65" charset="-120"/>
                          <a:ea typeface="標楷體" panose="03000509000000000000" pitchFamily="65" charset="-120"/>
                          <a:cs typeface="+mn-cs"/>
                        </a:rPr>
                        <a:t>)</a:t>
                      </a:r>
                    </a:p>
                    <a:p>
                      <a:pPr marL="0" indent="-285750" algn="l" defTabSz="457200" rtl="0" eaLnBrk="1" latinLnBrk="0" hangingPunct="1">
                        <a:buFont typeface="Arial" panose="020B0604020202020204" pitchFamily="34" charset="0"/>
                        <a:buChar char="•"/>
                      </a:pPr>
                      <a:r>
                        <a:rPr lang="zh-TW" altLang="en-US" sz="2400" b="1" kern="1200" dirty="0">
                          <a:solidFill>
                            <a:schemeClr val="tx1"/>
                          </a:solidFill>
                          <a:latin typeface="標楷體" panose="03000509000000000000" pitchFamily="65" charset="-120"/>
                          <a:ea typeface="標楷體" panose="03000509000000000000" pitchFamily="65" charset="-120"/>
                          <a:cs typeface="+mn-cs"/>
                        </a:rPr>
                        <a:t>健保</a:t>
                      </a:r>
                      <a:r>
                        <a:rPr lang="en-US" altLang="zh-TW" sz="2400" b="1" kern="1200" dirty="0">
                          <a:solidFill>
                            <a:schemeClr val="tx1"/>
                          </a:solidFill>
                          <a:latin typeface="標楷體" panose="03000509000000000000" pitchFamily="65" charset="-120"/>
                          <a:ea typeface="標楷體" panose="03000509000000000000" pitchFamily="65" charset="-120"/>
                          <a:cs typeface="+mn-cs"/>
                        </a:rPr>
                        <a:t>:</a:t>
                      </a:r>
                      <a:r>
                        <a:rPr lang="zh-TW" altLang="en-US" sz="2400" b="1" kern="1200" dirty="0">
                          <a:solidFill>
                            <a:schemeClr val="tx1"/>
                          </a:solidFill>
                          <a:latin typeface="標楷體" panose="03000509000000000000" pitchFamily="65" charset="-120"/>
                          <a:ea typeface="標楷體" panose="03000509000000000000" pitchFamily="65" charset="-120"/>
                          <a:cs typeface="+mn-cs"/>
                        </a:rPr>
                        <a:t>基本保費</a:t>
                      </a:r>
                      <a:r>
                        <a:rPr lang="en-US" altLang="zh-TW" sz="2400" b="1" kern="1200" dirty="0">
                          <a:solidFill>
                            <a:schemeClr val="tx1"/>
                          </a:solidFill>
                          <a:latin typeface="標楷體" panose="03000509000000000000" pitchFamily="65" charset="-120"/>
                          <a:ea typeface="標楷體" panose="03000509000000000000" pitchFamily="65" charset="-120"/>
                          <a:cs typeface="+mn-cs"/>
                        </a:rPr>
                        <a:t>/</a:t>
                      </a:r>
                      <a:r>
                        <a:rPr lang="zh-TW" altLang="en-US" sz="2400" b="1" kern="1200" dirty="0">
                          <a:solidFill>
                            <a:schemeClr val="tx1"/>
                          </a:solidFill>
                          <a:latin typeface="標楷體" panose="03000509000000000000" pitchFamily="65" charset="-120"/>
                          <a:ea typeface="標楷體" panose="03000509000000000000" pitchFamily="65" charset="-120"/>
                          <a:cs typeface="+mn-cs"/>
                        </a:rPr>
                        <a:t>補充保費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285750" indent="-285750">
                        <a:buFont typeface="Arial" panose="020B0604020202020204" pitchFamily="34" charset="0"/>
                        <a:buChar char="•"/>
                      </a:pPr>
                      <a:endParaRPr lang="zh-TW"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16714049"/>
                  </a:ext>
                </a:extLst>
              </a:tr>
              <a:tr h="1224717">
                <a:tc>
                  <a:txBody>
                    <a:bodyPr/>
                    <a:lstStyle/>
                    <a:p>
                      <a:pPr marL="0" algn="l" defTabSz="457200" rtl="0" eaLnBrk="1" latinLnBrk="0" hangingPunct="1"/>
                      <a:r>
                        <a:rPr lang="zh-TW" altLang="en-US" sz="2400" b="1" kern="1200" dirty="0">
                          <a:solidFill>
                            <a:schemeClr val="tx1"/>
                          </a:solidFill>
                          <a:latin typeface="標楷體" panose="03000509000000000000" pitchFamily="65" charset="-120"/>
                          <a:ea typeface="標楷體" panose="03000509000000000000" pitchFamily="65" charset="-120"/>
                          <a:cs typeface="+mn-cs"/>
                        </a:rPr>
                        <a:t>所得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r" defTabSz="450850" rtl="0" eaLnBrk="1" latinLnBrk="0" hangingPunct="1"/>
                      <a:r>
                        <a:rPr lang="en-US" altLang="zh-TW" sz="2400" b="1" kern="1200" dirty="0">
                          <a:solidFill>
                            <a:schemeClr val="tx1"/>
                          </a:solidFill>
                          <a:latin typeface="標楷體" panose="03000509000000000000" pitchFamily="65" charset="-120"/>
                          <a:ea typeface="標楷體" panose="03000509000000000000" pitchFamily="65" charset="-120"/>
                          <a:cs typeface="+mn-cs"/>
                        </a:rPr>
                        <a:t>20</a:t>
                      </a:r>
                      <a:endParaRPr lang="zh-TW" altLang="en-US" sz="2400" b="1" kern="1200" dirty="0">
                        <a:solidFill>
                          <a:schemeClr val="tx1"/>
                        </a:solidFill>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defTabSz="457200" rtl="0" eaLnBrk="1" latinLnBrk="0" hangingPunct="1">
                        <a:buFont typeface="Arial" panose="020B0604020202020204" pitchFamily="34" charset="0"/>
                        <a:buNone/>
                      </a:pPr>
                      <a:r>
                        <a:rPr lang="zh-TW" altLang="en-US" sz="2400" b="1" kern="1200" dirty="0">
                          <a:solidFill>
                            <a:schemeClr val="tx1"/>
                          </a:solidFill>
                          <a:latin typeface="標楷體" panose="03000509000000000000" pitchFamily="65" charset="-120"/>
                          <a:ea typeface="標楷體" panose="03000509000000000000" pitchFamily="65" charset="-120"/>
                          <a:cs typeface="+mn-cs"/>
                        </a:rPr>
                        <a:t>執行業務所得</a:t>
                      </a:r>
                      <a:r>
                        <a:rPr lang="en-US" altLang="zh-TW" sz="2400" b="1" kern="1200" dirty="0">
                          <a:solidFill>
                            <a:schemeClr val="tx1"/>
                          </a:solidFill>
                          <a:latin typeface="標楷體" panose="03000509000000000000" pitchFamily="65" charset="-120"/>
                          <a:ea typeface="標楷體" panose="03000509000000000000" pitchFamily="65" charset="-120"/>
                          <a:cs typeface="+mn-cs"/>
                        </a:rPr>
                        <a:t>:</a:t>
                      </a:r>
                    </a:p>
                    <a:p>
                      <a:pPr marL="0" indent="0" algn="l" defTabSz="457200" rtl="0" eaLnBrk="1" latinLnBrk="0" hangingPunct="1">
                        <a:buFont typeface="Arial" panose="020B0604020202020204" pitchFamily="34" charset="0"/>
                        <a:buNone/>
                      </a:pPr>
                      <a:r>
                        <a:rPr lang="zh-TW" altLang="en-US" sz="2400" b="1" kern="1200" dirty="0">
                          <a:solidFill>
                            <a:schemeClr val="tx1"/>
                          </a:solidFill>
                          <a:latin typeface="標楷體" panose="03000509000000000000" pitchFamily="65" charset="-120"/>
                          <a:ea typeface="標楷體" panose="03000509000000000000" pitchFamily="65" charset="-120"/>
                          <a:cs typeface="+mn-cs"/>
                        </a:rPr>
                        <a:t>部頒、查帳</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2400" b="1" kern="1200" dirty="0">
                          <a:solidFill>
                            <a:schemeClr val="tx1"/>
                          </a:solidFill>
                          <a:latin typeface="標楷體" panose="03000509000000000000" pitchFamily="65" charset="-120"/>
                          <a:ea typeface="標楷體" panose="03000509000000000000" pitchFamily="65" charset="-120"/>
                          <a:cs typeface="+mn-cs"/>
                        </a:rPr>
                        <a:t>營利所得</a:t>
                      </a:r>
                      <a:r>
                        <a:rPr lang="en-US" altLang="zh-TW" sz="2400" b="1" kern="1200" dirty="0">
                          <a:solidFill>
                            <a:schemeClr val="tx1"/>
                          </a:solidFill>
                          <a:latin typeface="標楷體" panose="03000509000000000000" pitchFamily="65" charset="-120"/>
                          <a:ea typeface="標楷體" panose="03000509000000000000" pitchFamily="65" charset="-120"/>
                          <a:cs typeface="+mn-cs"/>
                        </a:rPr>
                        <a:t>:</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2400" b="1" kern="1200" dirty="0">
                          <a:solidFill>
                            <a:schemeClr val="tx1"/>
                          </a:solidFill>
                          <a:latin typeface="標楷體" panose="03000509000000000000" pitchFamily="65" charset="-120"/>
                          <a:ea typeface="標楷體" panose="03000509000000000000" pitchFamily="65" charset="-120"/>
                          <a:cs typeface="+mn-cs"/>
                        </a:rPr>
                        <a:t>書審、同業利潤率、查帳</a:t>
                      </a:r>
                      <a:endParaRPr lang="en-US" altLang="zh-TW" sz="2400" b="1" kern="1200" dirty="0">
                        <a:solidFill>
                          <a:schemeClr val="tx1"/>
                        </a:solidFill>
                        <a:latin typeface="標楷體" panose="03000509000000000000" pitchFamily="65" charset="-120"/>
                        <a:ea typeface="標楷體" panose="03000509000000000000" pitchFamily="65" charset="-120"/>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78038404"/>
                  </a:ext>
                </a:extLst>
              </a:tr>
            </a:tbl>
          </a:graphicData>
        </a:graphic>
      </p:graphicFrame>
      <p:sp>
        <p:nvSpPr>
          <p:cNvPr id="5" name="Title 1">
            <a:extLst>
              <a:ext uri="{FF2B5EF4-FFF2-40B4-BE49-F238E27FC236}">
                <a16:creationId xmlns:a16="http://schemas.microsoft.com/office/drawing/2014/main" id="{FB393F5A-AC7E-4F61-AADD-3D81A2B0B2FC}"/>
              </a:ext>
            </a:extLst>
          </p:cNvPr>
          <p:cNvSpPr>
            <a:spLocks noGrp="1"/>
          </p:cNvSpPr>
          <p:nvPr>
            <p:ph type="title"/>
          </p:nvPr>
        </p:nvSpPr>
        <p:spPr>
          <a:xfrm>
            <a:off x="2256851" y="548176"/>
            <a:ext cx="9240603" cy="866896"/>
          </a:xfrm>
        </p:spPr>
        <p:txBody>
          <a:bodyPr anchor="t" anchorCtr="0">
            <a:normAutofit fontScale="90000"/>
          </a:bodyPr>
          <a:lstStyle/>
          <a:p>
            <a:r>
              <a:rPr lang="zh-TW" altLang="en-US" dirty="0">
                <a:latin typeface="標楷體" panose="03000509000000000000" pitchFamily="65" charset="-120"/>
                <a:ea typeface="標楷體" panose="03000509000000000000" pitchFamily="65" charset="-120"/>
              </a:rPr>
              <a:t>一、藥局各項稅捐、扣繳及補充保費關聯</a:t>
            </a:r>
            <a:br>
              <a:rPr lang="zh-TW" altLang="en-US" dirty="0"/>
            </a:br>
            <a:endParaRPr lang="en-US" dirty="0"/>
          </a:p>
        </p:txBody>
      </p:sp>
      <p:sp>
        <p:nvSpPr>
          <p:cNvPr id="2" name="投影片編號版面配置區 1">
            <a:extLst>
              <a:ext uri="{FF2B5EF4-FFF2-40B4-BE49-F238E27FC236}">
                <a16:creationId xmlns:a16="http://schemas.microsoft.com/office/drawing/2014/main" id="{4D5B3E41-C919-4F9E-BC12-64668D28CBA4}"/>
              </a:ext>
            </a:extLst>
          </p:cNvPr>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2771730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投影片編號版面配置區 5"/>
          <p:cNvSpPr>
            <a:spLocks noGrp="1"/>
          </p:cNvSpPr>
          <p:nvPr>
            <p:ph type="sldNum" sz="quarter" idx="12"/>
          </p:nvPr>
        </p:nvSpPr>
        <p:spPr>
          <a:xfrm>
            <a:off x="8328248" y="6381329"/>
            <a:ext cx="2133600" cy="365125"/>
          </a:xfrm>
          <a:noFill/>
        </p:spPr>
        <p:txBody>
          <a:bodyPr/>
          <a:lstStyle>
            <a:lvl1pPr eaLnBrk="0" hangingPunct="0">
              <a:spcBef>
                <a:spcPct val="20000"/>
              </a:spcBef>
              <a:buClr>
                <a:schemeClr val="tx1"/>
              </a:buClr>
              <a:buSzPct val="75000"/>
              <a:buFont typeface="Wingdings" panose="05000000000000000000" pitchFamily="2" charset="2"/>
              <a:buChar char="l"/>
              <a:defRPr kumimoji="1" sz="2800">
                <a:solidFill>
                  <a:schemeClr val="tx1"/>
                </a:solidFill>
                <a:latin typeface="Constantia" panose="02030602050306030303" pitchFamily="18" charset="0"/>
                <a:ea typeface="標楷體" panose="03000509000000000000" pitchFamily="65" charset="-120"/>
              </a:defRPr>
            </a:lvl1pPr>
            <a:lvl2pPr marL="742950" indent="-285750" eaLnBrk="0" hangingPunct="0">
              <a:spcBef>
                <a:spcPct val="20000"/>
              </a:spcBef>
              <a:buClr>
                <a:schemeClr val="tx1"/>
              </a:buClr>
              <a:buSzPct val="75000"/>
              <a:buChar char="–"/>
              <a:defRPr kumimoji="1" sz="2400">
                <a:solidFill>
                  <a:schemeClr val="tx1"/>
                </a:solidFill>
                <a:latin typeface="Constantia" panose="02030602050306030303" pitchFamily="18" charset="0"/>
                <a:ea typeface="標楷體" panose="03000509000000000000" pitchFamily="65" charset="-120"/>
              </a:defRPr>
            </a:lvl2pPr>
            <a:lvl3pPr marL="1143000" indent="-228600" eaLnBrk="0" hangingPunct="0">
              <a:spcBef>
                <a:spcPct val="20000"/>
              </a:spcBef>
              <a:buClr>
                <a:schemeClr val="tx1"/>
              </a:buClr>
              <a:buSzPct val="75000"/>
              <a:buFont typeface="Wingdings" panose="05000000000000000000" pitchFamily="2" charset="2"/>
              <a:buChar char="l"/>
              <a:defRPr kumimoji="1" sz="2000">
                <a:solidFill>
                  <a:schemeClr val="tx1"/>
                </a:solidFill>
                <a:latin typeface="Constantia" panose="02030602050306030303" pitchFamily="18" charset="0"/>
                <a:ea typeface="標楷體" panose="03000509000000000000" pitchFamily="65" charset="-120"/>
              </a:defRPr>
            </a:lvl3pPr>
            <a:lvl4pPr marL="1600200" indent="-228600" eaLnBrk="0" hangingPunct="0">
              <a:spcBef>
                <a:spcPct val="20000"/>
              </a:spcBef>
              <a:buClr>
                <a:schemeClr val="tx1"/>
              </a:buClr>
              <a:buSzPct val="80000"/>
              <a:buChar char="–"/>
              <a:defRPr kumimoji="1">
                <a:solidFill>
                  <a:schemeClr val="tx1"/>
                </a:solidFill>
                <a:latin typeface="Constantia" panose="02030602050306030303" pitchFamily="18" charset="0"/>
                <a:ea typeface="標楷體" panose="03000509000000000000" pitchFamily="65" charset="-120"/>
              </a:defRPr>
            </a:lvl4pPr>
            <a:lvl5pPr marL="2057400" indent="-228600" eaLnBrk="0" hangingPunct="0">
              <a:spcBef>
                <a:spcPct val="20000"/>
              </a:spcBef>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9pPr>
          </a:lstStyle>
          <a:p>
            <a:pPr eaLnBrk="1" hangingPunct="1">
              <a:spcBef>
                <a:spcPct val="0"/>
              </a:spcBef>
              <a:buClrTx/>
              <a:buSzTx/>
              <a:buFontTx/>
              <a:buNone/>
            </a:pPr>
            <a:fld id="{12B24560-8764-4C71-9CC5-C054A82CDBF1}" type="slidenum">
              <a:rPr kumimoji="0" lang="en-US" altLang="zh-TW" sz="1400">
                <a:latin typeface="Arial" panose="020B0604020202020204" pitchFamily="34" charset="0"/>
                <a:ea typeface="新細明體" panose="02020500000000000000" pitchFamily="18" charset="-120"/>
              </a:rPr>
              <a:pPr eaLnBrk="1" hangingPunct="1">
                <a:spcBef>
                  <a:spcPct val="0"/>
                </a:spcBef>
                <a:buClrTx/>
                <a:buSzTx/>
                <a:buFontTx/>
                <a:buNone/>
              </a:pPr>
              <a:t>4</a:t>
            </a:fld>
            <a:endParaRPr kumimoji="0" lang="en-US" altLang="zh-TW" sz="1400" dirty="0">
              <a:latin typeface="Arial" panose="020B0604020202020204" pitchFamily="34" charset="0"/>
              <a:ea typeface="新細明體" panose="02020500000000000000" pitchFamily="18" charset="-120"/>
            </a:endParaRPr>
          </a:p>
        </p:txBody>
      </p:sp>
      <p:sp>
        <p:nvSpPr>
          <p:cNvPr id="12291" name="AutoShape 1028"/>
          <p:cNvSpPr>
            <a:spLocks noChangeArrowheads="1"/>
          </p:cNvSpPr>
          <p:nvPr/>
        </p:nvSpPr>
        <p:spPr bwMode="auto">
          <a:xfrm>
            <a:off x="3503712" y="527560"/>
            <a:ext cx="5545138" cy="7112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spcBef>
                <a:spcPct val="20000"/>
              </a:spcBef>
              <a:buClr>
                <a:schemeClr val="tx1"/>
              </a:buClr>
              <a:buSzPct val="75000"/>
              <a:buFont typeface="Wingdings" panose="05000000000000000000" pitchFamily="2" charset="2"/>
              <a:buChar char="l"/>
              <a:defRPr kumimoji="1" sz="2800">
                <a:solidFill>
                  <a:schemeClr val="tx1"/>
                </a:solidFill>
                <a:latin typeface="Constantia" panose="02030602050306030303" pitchFamily="18" charset="0"/>
                <a:ea typeface="標楷體" panose="03000509000000000000" pitchFamily="65" charset="-120"/>
              </a:defRPr>
            </a:lvl1pPr>
            <a:lvl2pPr marL="742950" indent="-285750" eaLnBrk="0" hangingPunct="0">
              <a:spcBef>
                <a:spcPct val="20000"/>
              </a:spcBef>
              <a:buClr>
                <a:schemeClr val="tx1"/>
              </a:buClr>
              <a:buSzPct val="75000"/>
              <a:buChar char="–"/>
              <a:defRPr kumimoji="1" sz="2400">
                <a:solidFill>
                  <a:schemeClr val="tx1"/>
                </a:solidFill>
                <a:latin typeface="Constantia" panose="02030602050306030303" pitchFamily="18" charset="0"/>
                <a:ea typeface="標楷體" panose="03000509000000000000" pitchFamily="65" charset="-120"/>
              </a:defRPr>
            </a:lvl2pPr>
            <a:lvl3pPr marL="1143000" indent="-228600" eaLnBrk="0" hangingPunct="0">
              <a:spcBef>
                <a:spcPct val="20000"/>
              </a:spcBef>
              <a:buClr>
                <a:schemeClr val="tx1"/>
              </a:buClr>
              <a:buSzPct val="75000"/>
              <a:buFont typeface="Wingdings" panose="05000000000000000000" pitchFamily="2" charset="2"/>
              <a:buChar char="l"/>
              <a:defRPr kumimoji="1" sz="2000">
                <a:solidFill>
                  <a:schemeClr val="tx1"/>
                </a:solidFill>
                <a:latin typeface="Constantia" panose="02030602050306030303" pitchFamily="18" charset="0"/>
                <a:ea typeface="標楷體" panose="03000509000000000000" pitchFamily="65" charset="-120"/>
              </a:defRPr>
            </a:lvl3pPr>
            <a:lvl4pPr marL="1600200" indent="-228600" eaLnBrk="0" hangingPunct="0">
              <a:spcBef>
                <a:spcPct val="20000"/>
              </a:spcBef>
              <a:buClr>
                <a:schemeClr val="tx1"/>
              </a:buClr>
              <a:buSzPct val="80000"/>
              <a:buChar char="–"/>
              <a:defRPr kumimoji="1">
                <a:solidFill>
                  <a:schemeClr val="tx1"/>
                </a:solidFill>
                <a:latin typeface="Constantia" panose="02030602050306030303" pitchFamily="18" charset="0"/>
                <a:ea typeface="標楷體" panose="03000509000000000000" pitchFamily="65" charset="-120"/>
              </a:defRPr>
            </a:lvl4pPr>
            <a:lvl5pPr marL="2057400" indent="-228600" eaLnBrk="0" hangingPunct="0">
              <a:spcBef>
                <a:spcPct val="20000"/>
              </a:spcBef>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kumimoji="1">
                <a:solidFill>
                  <a:schemeClr val="tx1"/>
                </a:solidFill>
                <a:latin typeface="Constantia" panose="02030602050306030303" pitchFamily="18" charset="0"/>
                <a:ea typeface="標楷體" panose="03000509000000000000" pitchFamily="65" charset="-120"/>
              </a:defRPr>
            </a:lvl9pPr>
          </a:lstStyle>
          <a:p>
            <a:pPr eaLnBrk="1" hangingPunct="1">
              <a:lnSpc>
                <a:spcPct val="90000"/>
              </a:lnSpc>
              <a:spcBef>
                <a:spcPct val="0"/>
              </a:spcBef>
              <a:buClrTx/>
              <a:buSzTx/>
              <a:buFontTx/>
              <a:buNone/>
            </a:pPr>
            <a:r>
              <a:rPr lang="zh-TW" altLang="en-US" sz="3200" b="1" dirty="0">
                <a:solidFill>
                  <a:schemeClr val="tx2"/>
                </a:solidFill>
                <a:latin typeface="Arial" panose="020B0604020202020204" pitchFamily="34" charset="0"/>
              </a:rPr>
              <a:t>薪資所得與補充保費之關聯</a:t>
            </a:r>
            <a:endParaRPr lang="en-US" altLang="zh-TW" sz="3200" b="1" dirty="0">
              <a:solidFill>
                <a:schemeClr val="tx2"/>
              </a:solidFill>
              <a:latin typeface="Arial" panose="020B0604020202020204" pitchFamily="34" charset="0"/>
            </a:endParaRPr>
          </a:p>
        </p:txBody>
      </p:sp>
      <p:sp>
        <p:nvSpPr>
          <p:cNvPr id="4" name="文字方塊 3"/>
          <p:cNvSpPr txBox="1"/>
          <p:nvPr/>
        </p:nvSpPr>
        <p:spPr>
          <a:xfrm>
            <a:off x="6830447" y="1844824"/>
            <a:ext cx="3138011" cy="110799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lnRef>
          <a:fillRef idx="1">
            <a:schemeClr val="lt1"/>
          </a:fillRef>
          <a:effectRef idx="0">
            <a:schemeClr val="accent4"/>
          </a:effectRef>
          <a:fontRef idx="minor">
            <a:schemeClr val="dk1"/>
          </a:fontRef>
        </p:style>
        <p:txBody>
          <a:bodyPr wrap="square">
            <a:spAutoFit/>
          </a:bodyPr>
          <a:lstStyle/>
          <a:p>
            <a:pPr algn="ctr">
              <a:defRPr/>
            </a:pPr>
            <a:r>
              <a:rPr lang="zh-TW" altLang="en-US" sz="2400" dirty="0"/>
              <a:t>勞、健保投保薪資</a:t>
            </a:r>
            <a:endParaRPr lang="en-US" altLang="zh-TW" sz="2400" dirty="0"/>
          </a:p>
          <a:p>
            <a:pPr algn="ctr">
              <a:defRPr/>
            </a:pPr>
            <a:r>
              <a:rPr lang="en-US" altLang="zh-TW" sz="2400" dirty="0"/>
              <a:t>(</a:t>
            </a:r>
            <a:r>
              <a:rPr lang="zh-TW" altLang="en-US" sz="2400" dirty="0"/>
              <a:t>上限不同</a:t>
            </a:r>
            <a:r>
              <a:rPr lang="en-US" altLang="zh-TW" sz="2400" dirty="0"/>
              <a:t>)</a:t>
            </a:r>
          </a:p>
          <a:p>
            <a:pPr>
              <a:defRPr/>
            </a:pPr>
            <a:endParaRPr lang="zh-TW" altLang="en-US" dirty="0"/>
          </a:p>
        </p:txBody>
      </p:sp>
      <p:sp>
        <p:nvSpPr>
          <p:cNvPr id="9" name="文字方塊 8"/>
          <p:cNvSpPr txBox="1"/>
          <p:nvPr/>
        </p:nvSpPr>
        <p:spPr>
          <a:xfrm>
            <a:off x="2428407" y="1844824"/>
            <a:ext cx="3015957" cy="110799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lnRef>
          <a:fillRef idx="1">
            <a:schemeClr val="lt1"/>
          </a:fillRef>
          <a:effectRef idx="0">
            <a:schemeClr val="accent1"/>
          </a:effectRef>
          <a:fontRef idx="minor">
            <a:schemeClr val="dk1"/>
          </a:fontRef>
        </p:style>
        <p:txBody>
          <a:bodyPr wrap="square">
            <a:spAutoFit/>
          </a:bodyPr>
          <a:lstStyle/>
          <a:p>
            <a:pPr algn="ctr">
              <a:defRPr/>
            </a:pPr>
            <a:r>
              <a:rPr lang="zh-TW" altLang="en-US" sz="2400" dirty="0"/>
              <a:t>實際薪資</a:t>
            </a:r>
            <a:endParaRPr lang="en-US" altLang="zh-TW" sz="2400" dirty="0"/>
          </a:p>
          <a:p>
            <a:pPr algn="ctr">
              <a:defRPr/>
            </a:pPr>
            <a:r>
              <a:rPr lang="en-US" altLang="zh-TW" sz="2400" dirty="0"/>
              <a:t>(</a:t>
            </a:r>
            <a:r>
              <a:rPr lang="zh-TW" altLang="en-US" sz="2400" dirty="0"/>
              <a:t>應稅及免稅</a:t>
            </a:r>
            <a:r>
              <a:rPr lang="en-US" altLang="zh-TW" sz="2400" dirty="0"/>
              <a:t>)</a:t>
            </a:r>
          </a:p>
          <a:p>
            <a:pPr>
              <a:defRPr/>
            </a:pPr>
            <a:endParaRPr lang="zh-TW" altLang="en-US" dirty="0"/>
          </a:p>
        </p:txBody>
      </p:sp>
      <p:sp>
        <p:nvSpPr>
          <p:cNvPr id="10" name="文字方塊 9"/>
          <p:cNvSpPr txBox="1"/>
          <p:nvPr/>
        </p:nvSpPr>
        <p:spPr>
          <a:xfrm>
            <a:off x="2428407" y="4290154"/>
            <a:ext cx="3045867" cy="110799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dk1"/>
          </a:lnRef>
          <a:fillRef idx="1">
            <a:schemeClr val="lt1"/>
          </a:fillRef>
          <a:effectRef idx="0">
            <a:schemeClr val="dk1"/>
          </a:effectRef>
          <a:fontRef idx="minor">
            <a:schemeClr val="dk1"/>
          </a:fontRef>
        </p:style>
        <p:txBody>
          <a:bodyPr wrap="square">
            <a:spAutoFit/>
          </a:bodyPr>
          <a:lstStyle/>
          <a:p>
            <a:pPr algn="ctr">
              <a:defRPr/>
            </a:pPr>
            <a:r>
              <a:rPr lang="zh-TW" altLang="en-US" sz="2400" dirty="0"/>
              <a:t>薪資扣繳憑單</a:t>
            </a:r>
            <a:endParaRPr lang="en-US" altLang="zh-TW" sz="2400" dirty="0"/>
          </a:p>
          <a:p>
            <a:pPr algn="ctr">
              <a:defRPr/>
            </a:pPr>
            <a:r>
              <a:rPr lang="en-US" altLang="zh-TW" sz="2400" dirty="0"/>
              <a:t>(</a:t>
            </a:r>
            <a:r>
              <a:rPr lang="zh-TW" altLang="en-US" sz="2400" dirty="0"/>
              <a:t>應稅薪資</a:t>
            </a:r>
            <a:r>
              <a:rPr lang="en-US" altLang="zh-TW" sz="2400" dirty="0"/>
              <a:t>)</a:t>
            </a:r>
          </a:p>
          <a:p>
            <a:pPr>
              <a:defRPr/>
            </a:pPr>
            <a:endParaRPr lang="zh-TW" altLang="en-US" dirty="0"/>
          </a:p>
        </p:txBody>
      </p:sp>
      <p:sp>
        <p:nvSpPr>
          <p:cNvPr id="15" name="文字方塊 14"/>
          <p:cNvSpPr txBox="1"/>
          <p:nvPr/>
        </p:nvSpPr>
        <p:spPr>
          <a:xfrm>
            <a:off x="6661806" y="4306835"/>
            <a:ext cx="3332883" cy="110799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lnRef>
          <a:fillRef idx="1">
            <a:schemeClr val="lt1"/>
          </a:fillRef>
          <a:effectRef idx="0">
            <a:schemeClr val="accent4"/>
          </a:effectRef>
          <a:fontRef idx="minor">
            <a:schemeClr val="dk1"/>
          </a:fontRef>
        </p:style>
        <p:txBody>
          <a:bodyPr wrap="square">
            <a:spAutoFit/>
          </a:bodyPr>
          <a:lstStyle/>
          <a:p>
            <a:pPr algn="ctr">
              <a:defRPr/>
            </a:pPr>
            <a:r>
              <a:rPr lang="zh-TW" altLang="en-US" sz="2400" dirty="0"/>
              <a:t>補充保費計算</a:t>
            </a:r>
            <a:endParaRPr lang="en-US" altLang="zh-TW" sz="2400" dirty="0"/>
          </a:p>
          <a:p>
            <a:pPr algn="ctr">
              <a:defRPr/>
            </a:pPr>
            <a:r>
              <a:rPr lang="en-US" altLang="zh-TW" sz="2400" dirty="0"/>
              <a:t>(</a:t>
            </a:r>
            <a:r>
              <a:rPr lang="zh-TW" altLang="en-US" sz="2400" dirty="0"/>
              <a:t>應稅薪資</a:t>
            </a:r>
            <a:r>
              <a:rPr lang="en-US" altLang="zh-TW" sz="2400" dirty="0"/>
              <a:t>VS</a:t>
            </a:r>
            <a:r>
              <a:rPr lang="zh-TW" altLang="en-US" sz="2400" dirty="0"/>
              <a:t>投保金額</a:t>
            </a:r>
            <a:r>
              <a:rPr lang="en-US" altLang="zh-TW" sz="2400" dirty="0"/>
              <a:t>)</a:t>
            </a:r>
          </a:p>
          <a:p>
            <a:pPr>
              <a:defRPr/>
            </a:pPr>
            <a:endParaRPr lang="zh-TW" altLang="en-US" dirty="0"/>
          </a:p>
        </p:txBody>
      </p:sp>
    </p:spTree>
    <p:extLst>
      <p:ext uri="{BB962C8B-B14F-4D97-AF65-F5344CB8AC3E}">
        <p14:creationId xmlns:p14="http://schemas.microsoft.com/office/powerpoint/2010/main" val="4224311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663" y="413265"/>
            <a:ext cx="8915399" cy="866896"/>
          </a:xfrm>
        </p:spPr>
        <p:txBody>
          <a:bodyPr anchor="t" anchorCtr="0">
            <a:normAutofit fontScale="90000"/>
          </a:bodyPr>
          <a:lstStyle/>
          <a:p>
            <a:r>
              <a:rPr lang="zh-TW" altLang="en-US" u="sng" dirty="0">
                <a:latin typeface="標楷體" panose="03000509000000000000" pitchFamily="65" charset="-120"/>
                <a:ea typeface="標楷體" panose="03000509000000000000" pitchFamily="65" charset="-120"/>
              </a:rPr>
              <a:t>藥局開發票或不開發票之差異</a:t>
            </a:r>
            <a:br>
              <a:rPr lang="zh-TW" altLang="en-US" dirty="0"/>
            </a:br>
            <a:endParaRPr lang="en-US" dirty="0"/>
          </a:p>
        </p:txBody>
      </p:sp>
      <p:sp>
        <p:nvSpPr>
          <p:cNvPr id="3" name="Text Placeholder 2"/>
          <p:cNvSpPr>
            <a:spLocks noGrp="1"/>
          </p:cNvSpPr>
          <p:nvPr>
            <p:ph type="body" idx="1"/>
          </p:nvPr>
        </p:nvSpPr>
        <p:spPr>
          <a:xfrm>
            <a:off x="2181549" y="1224725"/>
            <a:ext cx="8915399" cy="4947726"/>
          </a:xfrm>
        </p:spPr>
        <p:txBody>
          <a:bodyPr>
            <a:normAutofit/>
          </a:bodyPr>
          <a:lstStyle/>
          <a:p>
            <a:r>
              <a:rPr lang="zh-TW" altLang="en-US" sz="2800" dirty="0">
                <a:latin typeface="標楷體" panose="03000509000000000000" pitchFamily="65" charset="-120"/>
                <a:ea typeface="標楷體" panose="03000509000000000000" pitchFamily="65" charset="-120"/>
              </a:rPr>
              <a:t>藥局設立初期，國稅局依藥局店面大小、地段、員工人數推估</a:t>
            </a:r>
            <a:r>
              <a:rPr lang="zh-TW" altLang="en-US" sz="2800" dirty="0">
                <a:latin typeface="標楷體" panose="03000509000000000000" pitchFamily="65" charset="-120"/>
                <a:ea typeface="標楷體" panose="03000509000000000000" pitchFamily="65" charset="-120"/>
                <a:sym typeface="Wingdings" panose="05000000000000000000" pitchFamily="2" charset="2"/>
              </a:rPr>
              <a:t>銷售額是否超過</a:t>
            </a:r>
            <a:r>
              <a:rPr lang="en-US" altLang="zh-TW" sz="2800" dirty="0">
                <a:latin typeface="標楷體" panose="03000509000000000000" pitchFamily="65" charset="-120"/>
                <a:ea typeface="標楷體" panose="03000509000000000000" pitchFamily="65" charset="-120"/>
                <a:sym typeface="Wingdings" panose="05000000000000000000" pitchFamily="2" charset="2"/>
              </a:rPr>
              <a:t>20</a:t>
            </a:r>
            <a:r>
              <a:rPr lang="zh-TW" altLang="en-US" sz="2800" dirty="0">
                <a:latin typeface="標楷體" panose="03000509000000000000" pitchFamily="65" charset="-120"/>
                <a:ea typeface="標楷體" panose="03000509000000000000" pitchFamily="65" charset="-120"/>
                <a:sym typeface="Wingdings" panose="05000000000000000000" pitchFamily="2" charset="2"/>
              </a:rPr>
              <a:t>萬元，核定</a:t>
            </a:r>
            <a:r>
              <a:rPr lang="zh-TW" altLang="en-US" sz="2800" dirty="0">
                <a:latin typeface="標楷體" panose="03000509000000000000" pitchFamily="65" charset="-120"/>
                <a:ea typeface="標楷體" panose="03000509000000000000" pitchFamily="65" charset="-120"/>
              </a:rPr>
              <a:t>營業稅課徵方式如下</a:t>
            </a:r>
            <a:r>
              <a:rPr lang="en-US" altLang="zh-TW" sz="2800" dirty="0">
                <a:latin typeface="標楷體" panose="03000509000000000000" pitchFamily="65" charset="-120"/>
                <a:ea typeface="標楷體" panose="03000509000000000000" pitchFamily="65" charset="-120"/>
                <a:sym typeface="Wingdings" panose="05000000000000000000" pitchFamily="2" charset="2"/>
              </a:rPr>
              <a:t>:(</a:t>
            </a:r>
            <a:r>
              <a:rPr lang="zh-TW" altLang="en-US" sz="2800" dirty="0">
                <a:latin typeface="標楷體" panose="03000509000000000000" pitchFamily="65" charset="-120"/>
                <a:ea typeface="標楷體" panose="03000509000000000000" pitchFamily="65" charset="-120"/>
                <a:sym typeface="Wingdings" panose="05000000000000000000" pitchFamily="2" charset="2"/>
              </a:rPr>
              <a:t>營業稅特種稅額查定辦法</a:t>
            </a:r>
            <a:r>
              <a:rPr lang="en-US" altLang="zh-TW" sz="2800" dirty="0">
                <a:latin typeface="標楷體" panose="03000509000000000000" pitchFamily="65" charset="-120"/>
                <a:ea typeface="標楷體" panose="03000509000000000000" pitchFamily="65" charset="-120"/>
                <a:sym typeface="Wingdings" panose="05000000000000000000" pitchFamily="2" charset="2"/>
              </a:rPr>
              <a:t>)</a:t>
            </a:r>
            <a:endParaRPr lang="en-US" altLang="zh-TW" sz="2800" dirty="0">
              <a:latin typeface="標楷體" panose="03000509000000000000" pitchFamily="65" charset="-120"/>
              <a:ea typeface="標楷體" panose="03000509000000000000" pitchFamily="65" charset="-120"/>
            </a:endParaRPr>
          </a:p>
          <a:p>
            <a:endParaRPr lang="en-US" altLang="zh-TW" sz="2800" dirty="0">
              <a:latin typeface="標楷體" panose="03000509000000000000" pitchFamily="65" charset="-120"/>
              <a:ea typeface="標楷體" panose="03000509000000000000" pitchFamily="65" charset="-120"/>
            </a:endParaRPr>
          </a:p>
          <a:p>
            <a:endParaRPr lang="en-US" altLang="zh-TW" sz="2800" dirty="0">
              <a:latin typeface="標楷體" panose="03000509000000000000" pitchFamily="65" charset="-120"/>
              <a:ea typeface="標楷體" panose="03000509000000000000" pitchFamily="65" charset="-120"/>
            </a:endParaRPr>
          </a:p>
          <a:p>
            <a:pPr marL="1436688" indent="-1436688"/>
            <a:endParaRPr lang="en-US" altLang="zh-TW" sz="2800" dirty="0">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graphicFrame>
        <p:nvGraphicFramePr>
          <p:cNvPr id="7" name="表格 6"/>
          <p:cNvGraphicFramePr>
            <a:graphicFrameLocks noGrp="1"/>
          </p:cNvGraphicFramePr>
          <p:nvPr>
            <p:extLst>
              <p:ext uri="{D42A27DB-BD31-4B8C-83A1-F6EECF244321}">
                <p14:modId xmlns:p14="http://schemas.microsoft.com/office/powerpoint/2010/main" val="4010960432"/>
              </p:ext>
            </p:extLst>
          </p:nvPr>
        </p:nvGraphicFramePr>
        <p:xfrm>
          <a:off x="2181549" y="3060296"/>
          <a:ext cx="8650514" cy="2834640"/>
        </p:xfrm>
        <a:graphic>
          <a:graphicData uri="http://schemas.openxmlformats.org/drawingml/2006/table">
            <a:tbl>
              <a:tblPr firstRow="1" bandRow="1">
                <a:tableStyleId>{93296810-A885-4BE3-A3E7-6D5BEEA58F35}</a:tableStyleId>
              </a:tblPr>
              <a:tblGrid>
                <a:gridCol w="1700961">
                  <a:extLst>
                    <a:ext uri="{9D8B030D-6E8A-4147-A177-3AD203B41FA5}">
                      <a16:colId xmlns:a16="http://schemas.microsoft.com/office/drawing/2014/main" val="1561711749"/>
                    </a:ext>
                  </a:extLst>
                </a:gridCol>
                <a:gridCol w="1765149">
                  <a:extLst>
                    <a:ext uri="{9D8B030D-6E8A-4147-A177-3AD203B41FA5}">
                      <a16:colId xmlns:a16="http://schemas.microsoft.com/office/drawing/2014/main" val="2659030013"/>
                    </a:ext>
                  </a:extLst>
                </a:gridCol>
                <a:gridCol w="5184404">
                  <a:extLst>
                    <a:ext uri="{9D8B030D-6E8A-4147-A177-3AD203B41FA5}">
                      <a16:colId xmlns:a16="http://schemas.microsoft.com/office/drawing/2014/main" val="1386235750"/>
                    </a:ext>
                  </a:extLst>
                </a:gridCol>
              </a:tblGrid>
              <a:tr h="370840">
                <a:tc>
                  <a:txBody>
                    <a:bodyPr/>
                    <a:lstStyle/>
                    <a:p>
                      <a:r>
                        <a:rPr lang="zh-TW" altLang="en-US" sz="2400" dirty="0">
                          <a:solidFill>
                            <a:schemeClr val="tx1"/>
                          </a:solidFill>
                          <a:latin typeface="標楷體" panose="03000509000000000000" pitchFamily="65" charset="-120"/>
                          <a:ea typeface="標楷體" panose="03000509000000000000" pitchFamily="65" charset="-120"/>
                        </a:rPr>
                        <a:t>銷售額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sz="2400" dirty="0">
                          <a:solidFill>
                            <a:schemeClr val="tx1"/>
                          </a:solidFill>
                          <a:latin typeface="標楷體" panose="03000509000000000000" pitchFamily="65" charset="-120"/>
                          <a:ea typeface="標楷體" panose="03000509000000000000" pitchFamily="65" charset="-120"/>
                        </a:rPr>
                        <a:t>模式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sz="2400" dirty="0">
                          <a:solidFill>
                            <a:schemeClr val="tx1"/>
                          </a:solidFill>
                          <a:latin typeface="標楷體" panose="03000509000000000000" pitchFamily="65" charset="-120"/>
                          <a:ea typeface="標楷體" panose="03000509000000000000" pitchFamily="65" charset="-120"/>
                        </a:rPr>
                        <a:t>課徵方式</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2213753"/>
                  </a:ext>
                </a:extLst>
              </a:tr>
              <a:tr h="370840">
                <a:tc>
                  <a:txBody>
                    <a:bodyPr/>
                    <a:lstStyle/>
                    <a:p>
                      <a:r>
                        <a:rPr lang="zh-TW" altLang="en-US" sz="2400" dirty="0">
                          <a:latin typeface="標楷體" panose="03000509000000000000" pitchFamily="65" charset="-120"/>
                          <a:ea typeface="標楷體" panose="03000509000000000000" pitchFamily="65" charset="-120"/>
                        </a:rPr>
                        <a:t>未超過</a:t>
                      </a:r>
                      <a:r>
                        <a:rPr lang="en-US" altLang="zh-TW" sz="2400" dirty="0">
                          <a:latin typeface="標楷體" panose="03000509000000000000" pitchFamily="65" charset="-120"/>
                          <a:ea typeface="標楷體" panose="03000509000000000000" pitchFamily="65" charset="-120"/>
                        </a:rPr>
                        <a:t>20</a:t>
                      </a:r>
                      <a:r>
                        <a:rPr lang="zh-TW" altLang="en-US" sz="2400" dirty="0">
                          <a:latin typeface="標楷體" panose="03000509000000000000" pitchFamily="65" charset="-120"/>
                          <a:ea typeface="標楷體" panose="03000509000000000000" pitchFamily="65" charset="-120"/>
                        </a:rPr>
                        <a:t>萬元</a:t>
                      </a:r>
                      <a:endParaRPr lang="zh-TW" altLang="en-US" sz="240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sz="2400" dirty="0">
                          <a:latin typeface="標楷體" panose="03000509000000000000" pitchFamily="65" charset="-120"/>
                          <a:ea typeface="標楷體" panose="03000509000000000000" pitchFamily="65" charset="-120"/>
                        </a:rPr>
                        <a:t>查定課徵</a:t>
                      </a:r>
                      <a:endParaRPr lang="zh-TW" altLang="en-US" sz="240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sz="2400" dirty="0">
                          <a:latin typeface="標楷體" panose="03000509000000000000" pitchFamily="65" charset="-120"/>
                          <a:ea typeface="標楷體" panose="03000509000000000000" pitchFamily="65" charset="-120"/>
                        </a:rPr>
                        <a:t>國稅局核定銷售額*</a:t>
                      </a: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，每季繳納一次</a:t>
                      </a:r>
                      <a:endParaRPr lang="zh-TW" altLang="en-US" sz="240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7276077"/>
                  </a:ext>
                </a:extLst>
              </a:tr>
              <a:tr h="1171344">
                <a:tc>
                  <a:txBody>
                    <a:bodyPr/>
                    <a:lstStyle/>
                    <a:p>
                      <a:r>
                        <a:rPr lang="zh-TW" altLang="en-US" sz="2400" dirty="0">
                          <a:latin typeface="標楷體" panose="03000509000000000000" pitchFamily="65" charset="-120"/>
                          <a:ea typeface="標楷體" panose="03000509000000000000" pitchFamily="65" charset="-120"/>
                        </a:rPr>
                        <a:t>超過</a:t>
                      </a:r>
                      <a:r>
                        <a:rPr lang="en-US" altLang="zh-TW" sz="2400" dirty="0">
                          <a:latin typeface="標楷體" panose="03000509000000000000" pitchFamily="65" charset="-120"/>
                          <a:ea typeface="標楷體" panose="03000509000000000000" pitchFamily="65" charset="-120"/>
                        </a:rPr>
                        <a:t>20</a:t>
                      </a:r>
                      <a:r>
                        <a:rPr lang="zh-TW" altLang="en-US" sz="2400" dirty="0">
                          <a:latin typeface="標楷體" panose="03000509000000000000" pitchFamily="65" charset="-120"/>
                          <a:ea typeface="標楷體" panose="03000509000000000000" pitchFamily="65" charset="-120"/>
                        </a:rPr>
                        <a:t>萬</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含</a:t>
                      </a:r>
                      <a:r>
                        <a:rPr lang="en-US" altLang="zh-TW" sz="2400" dirty="0">
                          <a:latin typeface="標楷體" panose="03000509000000000000" pitchFamily="65" charset="-120"/>
                          <a:ea typeface="標楷體" panose="03000509000000000000" pitchFamily="65" charset="-120"/>
                        </a:rPr>
                        <a:t>20</a:t>
                      </a:r>
                      <a:r>
                        <a:rPr lang="zh-TW" altLang="en-US" sz="2400" dirty="0">
                          <a:latin typeface="標楷體" panose="03000509000000000000" pitchFamily="65" charset="-120"/>
                          <a:ea typeface="標楷體" panose="03000509000000000000" pitchFamily="65" charset="-120"/>
                        </a:rPr>
                        <a:t>萬</a:t>
                      </a:r>
                      <a:r>
                        <a:rPr lang="en-US" altLang="zh-TW" sz="2400" dirty="0">
                          <a:latin typeface="標楷體" panose="03000509000000000000" pitchFamily="65" charset="-120"/>
                          <a:ea typeface="標楷體" panose="03000509000000000000" pitchFamily="65" charset="-120"/>
                        </a:rPr>
                        <a:t>)</a:t>
                      </a:r>
                      <a:endParaRPr lang="zh-TW" altLang="en-US" sz="240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zh-TW" altLang="en-US" sz="2400" dirty="0">
                          <a:latin typeface="標楷體" panose="03000509000000000000" pitchFamily="65" charset="-120"/>
                          <a:ea typeface="標楷體" panose="03000509000000000000" pitchFamily="65" charset="-120"/>
                        </a:rPr>
                        <a:t>主動申報</a:t>
                      </a:r>
                      <a:endParaRPr lang="zh-TW" altLang="en-US" sz="240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開立發票銷售額</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可扣抵進貨及費用</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5%</a:t>
                      </a:r>
                      <a:r>
                        <a:rPr lang="zh-TW" altLang="en-US" sz="2400" dirty="0">
                          <a:latin typeface="標楷體" panose="03000509000000000000" pitchFamily="65" charset="-120"/>
                          <a:ea typeface="標楷體" panose="03000509000000000000" pitchFamily="65" charset="-120"/>
                        </a:rPr>
                        <a:t>，每</a:t>
                      </a:r>
                      <a:r>
                        <a:rPr lang="en-US" altLang="zh-TW" sz="2400" dirty="0">
                          <a:latin typeface="標楷體" panose="03000509000000000000" pitchFamily="65" charset="-120"/>
                          <a:ea typeface="標楷體" panose="03000509000000000000" pitchFamily="65" charset="-120"/>
                        </a:rPr>
                        <a:t>2</a:t>
                      </a:r>
                      <a:r>
                        <a:rPr lang="zh-TW" altLang="en-US" sz="2400" dirty="0">
                          <a:latin typeface="標楷體" panose="03000509000000000000" pitchFamily="65" charset="-120"/>
                          <a:ea typeface="標楷體" panose="03000509000000000000" pitchFamily="65" charset="-120"/>
                        </a:rPr>
                        <a:t>個月結束後</a:t>
                      </a:r>
                      <a:r>
                        <a:rPr lang="en-US" altLang="zh-TW" sz="2400" dirty="0">
                          <a:latin typeface="標楷體" panose="03000509000000000000" pitchFamily="65" charset="-120"/>
                          <a:ea typeface="標楷體" panose="03000509000000000000" pitchFamily="65" charset="-120"/>
                        </a:rPr>
                        <a:t>15</a:t>
                      </a:r>
                      <a:r>
                        <a:rPr lang="zh-TW" altLang="en-US" sz="2400" dirty="0">
                          <a:latin typeface="標楷體" panose="03000509000000000000" pitchFamily="65" charset="-120"/>
                          <a:ea typeface="標楷體" panose="03000509000000000000" pitchFamily="65" charset="-120"/>
                        </a:rPr>
                        <a:t>日內，主動申報繳納</a:t>
                      </a:r>
                      <a:endParaRPr lang="en-US" altLang="zh-TW" sz="2400" dirty="0">
                        <a:latin typeface="標楷體" panose="03000509000000000000" pitchFamily="65" charset="-120"/>
                        <a:ea typeface="標楷體" panose="03000509000000000000" pitchFamily="65" charset="-120"/>
                      </a:endParaRPr>
                    </a:p>
                    <a:p>
                      <a:endParaRPr lang="zh-TW" altLang="en-US" sz="2400" dirty="0">
                        <a:solidFill>
                          <a:schemeClr val="tx1"/>
                        </a:solidFill>
                        <a:latin typeface="標楷體" panose="03000509000000000000" pitchFamily="65" charset="-120"/>
                        <a:ea typeface="標楷體" panose="03000509000000000000" pitchFamily="65" charset="-12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733613"/>
                  </a:ext>
                </a:extLst>
              </a:tr>
            </a:tbl>
          </a:graphicData>
        </a:graphic>
      </p:graphicFrame>
      <p:sp>
        <p:nvSpPr>
          <p:cNvPr id="5" name="投影片編號版面配置區 4">
            <a:extLst>
              <a:ext uri="{FF2B5EF4-FFF2-40B4-BE49-F238E27FC236}">
                <a16:creationId xmlns:a16="http://schemas.microsoft.com/office/drawing/2014/main" id="{33639871-1CFE-4F86-B38F-B148F36EBD5F}"/>
              </a:ext>
            </a:extLst>
          </p:cNvPr>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468619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663" y="413264"/>
            <a:ext cx="9154108" cy="1124215"/>
          </a:xfrm>
        </p:spPr>
        <p:txBody>
          <a:bodyPr anchor="t" anchorCtr="0">
            <a:normAutofit fontScale="90000"/>
          </a:bodyPr>
          <a:lstStyle/>
          <a:p>
            <a:r>
              <a:rPr lang="zh-TW" altLang="en-US" dirty="0">
                <a:latin typeface="標楷體" panose="03000509000000000000" pitchFamily="65" charset="-120"/>
                <a:ea typeface="標楷體" panose="03000509000000000000" pitchFamily="65" charset="-120"/>
              </a:rPr>
              <a:t>營業稅原為查定課徵，怎樣會變成要開發票？</a:t>
            </a:r>
            <a:br>
              <a:rPr lang="zh-TW" altLang="en-US" dirty="0">
                <a:latin typeface="標楷體" panose="03000509000000000000" pitchFamily="65" charset="-120"/>
                <a:ea typeface="標楷體" panose="03000509000000000000" pitchFamily="65" charset="-120"/>
              </a:rPr>
            </a:br>
            <a:endParaRPr lang="en-US" dirty="0">
              <a:latin typeface="標楷體" panose="03000509000000000000" pitchFamily="65" charset="-120"/>
              <a:ea typeface="標楷體" panose="03000509000000000000" pitchFamily="65" charset="-120"/>
            </a:endParaRPr>
          </a:p>
        </p:txBody>
      </p:sp>
      <p:sp>
        <p:nvSpPr>
          <p:cNvPr id="3" name="Text Placeholder 2"/>
          <p:cNvSpPr>
            <a:spLocks noGrp="1"/>
          </p:cNvSpPr>
          <p:nvPr>
            <p:ph type="body" idx="1"/>
          </p:nvPr>
        </p:nvSpPr>
        <p:spPr>
          <a:xfrm>
            <a:off x="2297663" y="1537480"/>
            <a:ext cx="8915399" cy="4947726"/>
          </a:xfrm>
        </p:spPr>
        <p:txBody>
          <a:bodyPr>
            <a:normAutofit/>
          </a:bodyPr>
          <a:lstStyle/>
          <a:p>
            <a:r>
              <a:rPr lang="zh-TW" altLang="en-US" sz="2800" dirty="0">
                <a:latin typeface="標楷體" panose="03000509000000000000" pitchFamily="65" charset="-120"/>
                <a:ea typeface="標楷體" panose="03000509000000000000" pitchFamily="65" charset="-120"/>
              </a:rPr>
              <a:t>國稅局每年進行稅籍清查，最常使用方法為「費用還原法」，並依照下列資料推估每月銷售額是否超過</a:t>
            </a:r>
            <a:r>
              <a:rPr lang="en-US" altLang="zh-TW" sz="2800" dirty="0">
                <a:latin typeface="標楷體" panose="03000509000000000000" pitchFamily="65" charset="-120"/>
                <a:ea typeface="標楷體" panose="03000509000000000000" pitchFamily="65" charset="-120"/>
              </a:rPr>
              <a:t>20</a:t>
            </a:r>
            <a:r>
              <a:rPr lang="zh-TW" altLang="en-US" sz="2800" dirty="0">
                <a:latin typeface="標楷體" panose="03000509000000000000" pitchFamily="65" charset="-120"/>
                <a:ea typeface="標楷體" panose="03000509000000000000" pitchFamily="65" charset="-120"/>
              </a:rPr>
              <a:t>萬</a:t>
            </a:r>
            <a:r>
              <a:rPr lang="en-US" altLang="zh-TW" sz="2800" dirty="0">
                <a:latin typeface="標楷體" panose="03000509000000000000" pitchFamily="65" charset="-120"/>
                <a:ea typeface="標楷體" panose="03000509000000000000" pitchFamily="65" charset="-120"/>
              </a:rPr>
              <a:t>:</a:t>
            </a:r>
          </a:p>
          <a:p>
            <a:pPr marL="457200" indent="-457200">
              <a:buFont typeface="+mj-lt"/>
              <a:buAutoNum type="arabicPeriod"/>
            </a:pPr>
            <a:r>
              <a:rPr lang="zh-TW" altLang="en-US" sz="2800" dirty="0">
                <a:latin typeface="標楷體" panose="03000509000000000000" pitchFamily="65" charset="-120"/>
                <a:ea typeface="標楷體" panose="03000509000000000000" pitchFamily="65" charset="-120"/>
              </a:rPr>
              <a:t>每年</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月申報各類所得扣繳暨免扣繳憑單申報內容</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員工人數、員工薪資、租金等</a:t>
            </a:r>
            <a:endParaRPr lang="en-US" altLang="zh-TW" sz="2800" dirty="0">
              <a:latin typeface="標楷體" panose="03000509000000000000" pitchFamily="65" charset="-120"/>
              <a:ea typeface="標楷體" panose="03000509000000000000" pitchFamily="65" charset="-120"/>
            </a:endParaRPr>
          </a:p>
          <a:p>
            <a:pPr marL="457200" indent="-457200">
              <a:buFont typeface="+mj-lt"/>
              <a:buAutoNum type="arabicPeriod"/>
            </a:pPr>
            <a:r>
              <a:rPr lang="zh-TW" altLang="en-US" sz="2800" dirty="0">
                <a:latin typeface="標楷體" panose="03000509000000000000" pitchFamily="65" charset="-120"/>
                <a:ea typeface="標楷體" panose="03000509000000000000" pitchFamily="65" charset="-120"/>
              </a:rPr>
              <a:t>藥廠開立三聯式發票給藥局之進貨憑證金額</a:t>
            </a:r>
            <a:endParaRPr lang="en-US" altLang="zh-TW" sz="2800" dirty="0">
              <a:latin typeface="標楷體" panose="03000509000000000000" pitchFamily="65" charset="-120"/>
              <a:ea typeface="標楷體" panose="03000509000000000000" pitchFamily="65" charset="-120"/>
            </a:endParaRPr>
          </a:p>
          <a:p>
            <a:pPr marL="457200" indent="-457200">
              <a:buFont typeface="+mj-lt"/>
              <a:buAutoNum type="arabicPeriod"/>
            </a:pPr>
            <a:r>
              <a:rPr lang="en-US" altLang="zh-TW" sz="2800" dirty="0">
                <a:latin typeface="標楷體" panose="03000509000000000000" pitchFamily="65" charset="-120"/>
                <a:ea typeface="標楷體" panose="03000509000000000000" pitchFamily="65" charset="-120"/>
              </a:rPr>
              <a:t>6</a:t>
            </a:r>
            <a:r>
              <a:rPr lang="zh-TW" altLang="en-US" sz="2800" dirty="0">
                <a:latin typeface="標楷體" panose="03000509000000000000" pitchFamily="65" charset="-120"/>
                <a:ea typeface="標楷體" panose="03000509000000000000" pitchFamily="65" charset="-120"/>
              </a:rPr>
              <a:t>個月刷卡資料逾</a:t>
            </a:r>
            <a:r>
              <a:rPr lang="en-US" altLang="zh-TW" sz="2800" dirty="0">
                <a:latin typeface="標楷體" panose="03000509000000000000" pitchFamily="65" charset="-120"/>
                <a:ea typeface="標楷體" panose="03000509000000000000" pitchFamily="65" charset="-120"/>
              </a:rPr>
              <a:t>120</a:t>
            </a:r>
            <a:r>
              <a:rPr lang="zh-TW" altLang="en-US" sz="2800" dirty="0">
                <a:latin typeface="標楷體" panose="03000509000000000000" pitchFamily="65" charset="-120"/>
                <a:ea typeface="標楷體" panose="03000509000000000000" pitchFamily="65" charset="-120"/>
              </a:rPr>
              <a:t>萬元、進貨逾</a:t>
            </a:r>
            <a:r>
              <a:rPr lang="en-US" altLang="zh-TW" sz="2800" dirty="0">
                <a:latin typeface="標楷體" panose="03000509000000000000" pitchFamily="65" charset="-120"/>
                <a:ea typeface="標楷體" panose="03000509000000000000" pitchFamily="65" charset="-120"/>
              </a:rPr>
              <a:t>90</a:t>
            </a:r>
            <a:r>
              <a:rPr lang="zh-TW" altLang="en-US" sz="2800" dirty="0">
                <a:latin typeface="標楷體" panose="03000509000000000000" pitchFamily="65" charset="-120"/>
                <a:ea typeface="標楷體" panose="03000509000000000000" pitchFamily="65" charset="-120"/>
              </a:rPr>
              <a:t>萬元</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北區國稅局對外說法</a:t>
            </a:r>
            <a:r>
              <a:rPr lang="en-US" altLang="zh-TW" sz="2800" dirty="0">
                <a:latin typeface="標楷體" panose="03000509000000000000" pitchFamily="65" charset="-120"/>
                <a:ea typeface="標楷體" panose="03000509000000000000" pitchFamily="65" charset="-120"/>
              </a:rPr>
              <a:t>)</a:t>
            </a:r>
          </a:p>
          <a:p>
            <a:pPr marL="457200" indent="-457200">
              <a:buFont typeface="+mj-lt"/>
              <a:buAutoNum type="arabicPeriod"/>
            </a:pPr>
            <a:r>
              <a:rPr lang="zh-TW" altLang="en-US" sz="2800" dirty="0">
                <a:latin typeface="標楷體" panose="03000509000000000000" pitchFamily="65" charset="-120"/>
                <a:ea typeface="標楷體" panose="03000509000000000000" pitchFamily="65" charset="-120"/>
              </a:rPr>
              <a:t>檢舉</a:t>
            </a:r>
            <a:r>
              <a:rPr lang="en-US" altLang="zh-TW" sz="2800" dirty="0">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人員、免用發票收據金額</a:t>
            </a:r>
            <a:endParaRPr lang="en-US" altLang="zh-TW" sz="2800" dirty="0">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5" name="投影片編號版面配置區 4">
            <a:extLst>
              <a:ext uri="{FF2B5EF4-FFF2-40B4-BE49-F238E27FC236}">
                <a16:creationId xmlns:a16="http://schemas.microsoft.com/office/drawing/2014/main" id="{20C7FAE0-5B22-4942-97AA-4185C7CB524E}"/>
              </a:ext>
            </a:extLst>
          </p:cNvPr>
          <p:cNvSpPr>
            <a:spLocks noGrp="1"/>
          </p:cNvSpPr>
          <p:nvPr>
            <p:ph type="sldNum" sz="quarter" idx="12"/>
          </p:nvPr>
        </p:nvSpPr>
        <p:spPr/>
        <p:txBody>
          <a:bodyPr/>
          <a:lstStyle/>
          <a:p>
            <a:fld id="{4FAB73BC-B049-4115-A692-8D63A059BFB8}" type="slidenum">
              <a:rPr lang="en-US" smtClean="0"/>
              <a:t>6</a:t>
            </a:fld>
            <a:endParaRPr lang="en-US" dirty="0"/>
          </a:p>
        </p:txBody>
      </p:sp>
    </p:spTree>
    <p:extLst>
      <p:ext uri="{BB962C8B-B14F-4D97-AF65-F5344CB8AC3E}">
        <p14:creationId xmlns:p14="http://schemas.microsoft.com/office/powerpoint/2010/main" val="4022387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662" y="534136"/>
            <a:ext cx="8915399" cy="1204371"/>
          </a:xfrm>
        </p:spPr>
        <p:txBody>
          <a:bodyPr anchor="t" anchorCtr="0">
            <a:normAutofit fontScale="90000"/>
          </a:bodyPr>
          <a:lstStyle/>
          <a:p>
            <a:r>
              <a:rPr lang="zh-TW" altLang="en-US" dirty="0">
                <a:latin typeface="標楷體" panose="03000509000000000000" pitchFamily="65" charset="-120"/>
                <a:ea typeface="標楷體" panose="03000509000000000000" pitchFamily="65" charset="-120"/>
              </a:rPr>
              <a:t>藥局除藥品調劑免營業稅外其他藥品貨物之銷售均應課稅</a:t>
            </a:r>
            <a:br>
              <a:rPr lang="en-US" altLang="zh-TW" dirty="0">
                <a:latin typeface="標楷體" panose="03000509000000000000" pitchFamily="65" charset="-120"/>
                <a:ea typeface="標楷體" panose="03000509000000000000" pitchFamily="65" charset="-120"/>
              </a:rPr>
            </a:br>
            <a:endParaRPr lang="en-US" dirty="0"/>
          </a:p>
        </p:txBody>
      </p:sp>
      <p:sp>
        <p:nvSpPr>
          <p:cNvPr id="3" name="Text Placeholder 2"/>
          <p:cNvSpPr>
            <a:spLocks noGrp="1"/>
          </p:cNvSpPr>
          <p:nvPr>
            <p:ph type="body" idx="1"/>
          </p:nvPr>
        </p:nvSpPr>
        <p:spPr>
          <a:xfrm>
            <a:off x="2297663" y="1949842"/>
            <a:ext cx="8915399" cy="4947726"/>
          </a:xfrm>
        </p:spPr>
        <p:txBody>
          <a:bodyPr>
            <a:normAutofit fontScale="92500" lnSpcReduction="10000"/>
          </a:bodyPr>
          <a:lstStyle/>
          <a:p>
            <a:r>
              <a:rPr lang="zh-TW" altLang="en-US" sz="2400" dirty="0">
                <a:latin typeface="標楷體" panose="03000509000000000000" pitchFamily="65" charset="-120"/>
                <a:ea typeface="標楷體" panose="03000509000000000000" pitchFamily="65" charset="-120"/>
              </a:rPr>
              <a:t>主旨：核釋藥師、藥劑生親自主持之藥局課稅相關規定。說明：二、營業稅法第</a:t>
            </a: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條規定，在中華民國境內銷售貨物或勞務者，應依法課徵營業稅。又依同法第</a:t>
            </a:r>
            <a:r>
              <a:rPr lang="en-US" altLang="zh-TW" sz="2400" dirty="0">
                <a:latin typeface="標楷體" panose="03000509000000000000" pitchFamily="65" charset="-120"/>
                <a:ea typeface="標楷體" panose="03000509000000000000" pitchFamily="65" charset="-120"/>
              </a:rPr>
              <a:t>3</a:t>
            </a:r>
            <a:r>
              <a:rPr lang="zh-TW" altLang="en-US" sz="2400" dirty="0">
                <a:latin typeface="標楷體" panose="03000509000000000000" pitchFamily="65" charset="-120"/>
                <a:ea typeface="標楷體" panose="03000509000000000000" pitchFamily="65" charset="-120"/>
              </a:rPr>
              <a:t>條第</a:t>
            </a:r>
            <a:r>
              <a:rPr lang="en-US" altLang="zh-TW" sz="2400" dirty="0">
                <a:latin typeface="標楷體" panose="03000509000000000000" pitchFamily="65" charset="-120"/>
                <a:ea typeface="標楷體" panose="03000509000000000000" pitchFamily="65" charset="-120"/>
              </a:rPr>
              <a:t>2</a:t>
            </a:r>
            <a:r>
              <a:rPr lang="zh-TW" altLang="en-US" sz="2400" dirty="0">
                <a:latin typeface="標楷體" panose="03000509000000000000" pitchFamily="65" charset="-120"/>
                <a:ea typeface="標楷體" panose="03000509000000000000" pitchFamily="65" charset="-120"/>
              </a:rPr>
              <a:t>項但書及同法施行細則第</a:t>
            </a:r>
            <a:r>
              <a:rPr lang="en-US" altLang="zh-TW" sz="2400" dirty="0">
                <a:latin typeface="標楷體" panose="03000509000000000000" pitchFamily="65" charset="-120"/>
                <a:ea typeface="標楷體" panose="03000509000000000000" pitchFamily="65" charset="-120"/>
              </a:rPr>
              <a:t>6</a:t>
            </a:r>
            <a:r>
              <a:rPr lang="zh-TW" altLang="en-US" sz="2400" dirty="0">
                <a:latin typeface="標楷體" panose="03000509000000000000" pitchFamily="65" charset="-120"/>
                <a:ea typeface="標楷體" panose="03000509000000000000" pitchFamily="65" charset="-120"/>
              </a:rPr>
              <a:t>條規定，藥師（藥劑生）提供之專業性勞務非屬營業稅課稅範圍。茲將有關藥師、藥劑生親自主持之藥局，其營業稅之徵免規定如左：（一）藥局如專營藥品調劑、供應業務，未兼營藥品或其他貨物銷售業務者，免辦營業登記，免課徵營業稅；惟應按其收入核定主持藥師、藥劑生之執行業務所得，依法課徵綜合所得稅。（二）藥局除經營藥品調劑、供應業務外，如兼營藥品或其他貨物銷售業務者，應依法辦理</a:t>
            </a:r>
            <a:r>
              <a:rPr lang="zh-TW" altLang="en-US" sz="2400" dirty="0">
                <a:solidFill>
                  <a:srgbClr val="FF0000"/>
                </a:solidFill>
                <a:latin typeface="標楷體" panose="03000509000000000000" pitchFamily="65" charset="-120"/>
                <a:ea typeface="標楷體" panose="03000509000000000000" pitchFamily="65" charset="-120"/>
              </a:rPr>
              <a:t>營業登記</a:t>
            </a:r>
            <a:r>
              <a:rPr lang="zh-TW" altLang="en-US" sz="2400" dirty="0">
                <a:latin typeface="標楷體" panose="03000509000000000000" pitchFamily="65" charset="-120"/>
                <a:ea typeface="標楷體" panose="03000509000000000000" pitchFamily="65" charset="-120"/>
              </a:rPr>
              <a:t>，其屬經營藥品調劑、供應業務之收入，應核定主持藥師、藥劑生之</a:t>
            </a:r>
            <a:r>
              <a:rPr lang="zh-TW" altLang="en-US" sz="2400" dirty="0">
                <a:solidFill>
                  <a:srgbClr val="FF0000"/>
                </a:solidFill>
                <a:latin typeface="標楷體" panose="03000509000000000000" pitchFamily="65" charset="-120"/>
                <a:ea typeface="標楷體" panose="03000509000000000000" pitchFamily="65" charset="-120"/>
              </a:rPr>
              <a:t>執行業務所得</a:t>
            </a:r>
            <a:r>
              <a:rPr lang="zh-TW" altLang="en-US" sz="2400" dirty="0">
                <a:latin typeface="標楷體" panose="03000509000000000000" pitchFamily="65" charset="-120"/>
                <a:ea typeface="標楷體" panose="03000509000000000000" pitchFamily="65" charset="-120"/>
              </a:rPr>
              <a:t>，依法課徵綜合所得稅；其屬銷售藥品或其他貨物之收入，應依法課徵營業稅及</a:t>
            </a:r>
            <a:r>
              <a:rPr lang="zh-TW" altLang="en-US" sz="2400" dirty="0">
                <a:solidFill>
                  <a:srgbClr val="FF0000"/>
                </a:solidFill>
                <a:latin typeface="標楷體" panose="03000509000000000000" pitchFamily="65" charset="-120"/>
                <a:ea typeface="標楷體" panose="03000509000000000000" pitchFamily="65" charset="-120"/>
              </a:rPr>
              <a:t>營利事業所得稅</a:t>
            </a:r>
            <a:r>
              <a:rPr lang="zh-TW" altLang="en-US" sz="2400" dirty="0">
                <a:latin typeface="標楷體" panose="03000509000000000000" pitchFamily="65" charset="-120"/>
                <a:ea typeface="標楷體" panose="03000509000000000000" pitchFamily="65" charset="-120"/>
              </a:rPr>
              <a:t>。（三）藥局專營或兼營藥品調劑、供應業務，依前開規定免徵營業稅者，應保存醫師處方箋及帳載等相關證明文件與資料，以供稽徵機關查核，否則，仍應依法課徵營業稅及營利事業所得稅。（財政部</a:t>
            </a:r>
            <a:r>
              <a:rPr lang="en-US" altLang="zh-TW" sz="2400" dirty="0">
                <a:latin typeface="標楷體" panose="03000509000000000000" pitchFamily="65" charset="-120"/>
                <a:ea typeface="標楷體" panose="03000509000000000000" pitchFamily="65" charset="-120"/>
              </a:rPr>
              <a:t>84/03/22</a:t>
            </a:r>
            <a:r>
              <a:rPr lang="zh-TW" altLang="en-US" sz="2400" dirty="0">
                <a:latin typeface="標楷體" panose="03000509000000000000" pitchFamily="65" charset="-120"/>
                <a:ea typeface="標楷體" panose="03000509000000000000" pitchFamily="65" charset="-120"/>
              </a:rPr>
              <a:t>台財稅第</a:t>
            </a:r>
            <a:r>
              <a:rPr lang="en-US" altLang="zh-TW" sz="2400" dirty="0">
                <a:latin typeface="標楷體" panose="03000509000000000000" pitchFamily="65" charset="-120"/>
                <a:ea typeface="標楷體" panose="03000509000000000000" pitchFamily="65" charset="-120"/>
              </a:rPr>
              <a:t>841608399</a:t>
            </a:r>
            <a:r>
              <a:rPr lang="zh-TW" altLang="en-US" sz="2400" dirty="0">
                <a:latin typeface="標楷體" panose="03000509000000000000" pitchFamily="65" charset="-120"/>
                <a:ea typeface="標楷體" panose="03000509000000000000" pitchFamily="65" charset="-120"/>
              </a:rPr>
              <a:t>號函）</a:t>
            </a:r>
            <a:endParaRPr lang="en-US" altLang="zh-TW" sz="2400" dirty="0">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5" name="投影片編號版面配置區 4">
            <a:extLst>
              <a:ext uri="{FF2B5EF4-FFF2-40B4-BE49-F238E27FC236}">
                <a16:creationId xmlns:a16="http://schemas.microsoft.com/office/drawing/2014/main" id="{7266CA8D-2A6C-4B31-97FE-E8D18F0381B7}"/>
              </a:ext>
            </a:extLst>
          </p:cNvPr>
          <p:cNvSpPr>
            <a:spLocks noGrp="1"/>
          </p:cNvSpPr>
          <p:nvPr>
            <p:ph type="sldNum" sz="quarter" idx="12"/>
          </p:nvPr>
        </p:nvSpPr>
        <p:spPr/>
        <p:txBody>
          <a:bodyPr/>
          <a:lstStyle/>
          <a:p>
            <a:fld id="{4FAB73BC-B049-4115-A692-8D63A059BFB8}" type="slidenum">
              <a:rPr lang="en-US" smtClean="0"/>
              <a:t>7</a:t>
            </a:fld>
            <a:endParaRPr lang="en-US" dirty="0"/>
          </a:p>
        </p:txBody>
      </p:sp>
    </p:spTree>
    <p:extLst>
      <p:ext uri="{BB962C8B-B14F-4D97-AF65-F5344CB8AC3E}">
        <p14:creationId xmlns:p14="http://schemas.microsoft.com/office/powerpoint/2010/main" val="909462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662" y="476079"/>
            <a:ext cx="8915399" cy="1262428"/>
          </a:xfrm>
        </p:spPr>
        <p:txBody>
          <a:bodyPr anchor="t" anchorCtr="0">
            <a:normAutofit fontScale="90000"/>
          </a:bodyPr>
          <a:lstStyle/>
          <a:p>
            <a:r>
              <a:rPr lang="zh-TW" altLang="en-US" dirty="0">
                <a:latin typeface="標楷體" panose="03000509000000000000" pitchFamily="65" charset="-120"/>
                <a:ea typeface="標楷體" panose="03000509000000000000" pitchFamily="65" charset="-120"/>
              </a:rPr>
              <a:t>藥局依處方箋調劑向健保局領取調劑費藥品費不課營業稅</a:t>
            </a:r>
            <a:br>
              <a:rPr lang="en-US" altLang="zh-TW" dirty="0">
                <a:latin typeface="標楷體" panose="03000509000000000000" pitchFamily="65" charset="-120"/>
                <a:ea typeface="標楷體" panose="03000509000000000000" pitchFamily="65" charset="-120"/>
              </a:rPr>
            </a:br>
            <a:endParaRPr lang="en-US" dirty="0"/>
          </a:p>
        </p:txBody>
      </p:sp>
      <p:sp>
        <p:nvSpPr>
          <p:cNvPr id="3" name="Text Placeholder 2"/>
          <p:cNvSpPr>
            <a:spLocks noGrp="1"/>
          </p:cNvSpPr>
          <p:nvPr>
            <p:ph type="body" idx="1"/>
          </p:nvPr>
        </p:nvSpPr>
        <p:spPr>
          <a:xfrm>
            <a:off x="2297663" y="1949842"/>
            <a:ext cx="8915399" cy="4947726"/>
          </a:xfrm>
        </p:spPr>
        <p:txBody>
          <a:bodyPr>
            <a:normAutofit/>
          </a:bodyPr>
          <a:lstStyle/>
          <a:p>
            <a:r>
              <a:rPr lang="zh-TW" altLang="en-US" sz="2400" dirty="0">
                <a:latin typeface="標楷體" panose="03000509000000000000" pitchFamily="65" charset="-120"/>
                <a:ea typeface="標楷體" panose="03000509000000000000" pitchFamily="65" charset="-120"/>
              </a:rPr>
              <a:t>主旨：藥局依醫師處方箋調劑藥品向健保局領取之調劑費及藥品費，係屬藥局經營藥品調劑、供應業務收入，應依本部</a:t>
            </a:r>
            <a:r>
              <a:rPr lang="en-US" altLang="zh-TW" sz="2400" dirty="0">
                <a:latin typeface="標楷體" panose="03000509000000000000" pitchFamily="65" charset="-120"/>
                <a:ea typeface="標楷體" panose="03000509000000000000" pitchFamily="65" charset="-120"/>
              </a:rPr>
              <a:t>84/03/22</a:t>
            </a:r>
            <a:r>
              <a:rPr lang="zh-TW" altLang="en-US" sz="2400" dirty="0">
                <a:latin typeface="標楷體" panose="03000509000000000000" pitchFamily="65" charset="-120"/>
                <a:ea typeface="標楷體" panose="03000509000000000000" pitchFamily="65" charset="-120"/>
              </a:rPr>
              <a:t>台財稅第</a:t>
            </a:r>
            <a:r>
              <a:rPr lang="en-US" altLang="zh-TW" sz="2400" dirty="0">
                <a:latin typeface="標楷體" panose="03000509000000000000" pitchFamily="65" charset="-120"/>
                <a:ea typeface="標楷體" panose="03000509000000000000" pitchFamily="65" charset="-120"/>
              </a:rPr>
              <a:t>841608399</a:t>
            </a:r>
            <a:r>
              <a:rPr lang="zh-TW" altLang="en-US" sz="2400" dirty="0">
                <a:latin typeface="標楷體" panose="03000509000000000000" pitchFamily="65" charset="-120"/>
                <a:ea typeface="標楷體" panose="03000509000000000000" pitchFamily="65" charset="-120"/>
              </a:rPr>
              <a:t>號函規定，核定主持藥師、藥劑生之執行業務所得，依法課徵綜合所得稅，尚無課徵營業稅及開立統一發票問題。說明：二、前開部函所稱經營藥品調劑、供應業務之收入，係指藥局依醫師處方箋從事調劑業務之收入及經調劑後藥品供應之收入。（財政部</a:t>
            </a:r>
            <a:r>
              <a:rPr lang="en-US" altLang="zh-TW" sz="2400" dirty="0">
                <a:latin typeface="標楷體" panose="03000509000000000000" pitchFamily="65" charset="-120"/>
                <a:ea typeface="標楷體" panose="03000509000000000000" pitchFamily="65" charset="-120"/>
              </a:rPr>
              <a:t>87/06/18</a:t>
            </a:r>
            <a:r>
              <a:rPr lang="zh-TW" altLang="en-US" sz="2400" dirty="0">
                <a:latin typeface="標楷體" panose="03000509000000000000" pitchFamily="65" charset="-120"/>
                <a:ea typeface="標楷體" panose="03000509000000000000" pitchFamily="65" charset="-120"/>
              </a:rPr>
              <a:t>台財稅第</a:t>
            </a:r>
            <a:r>
              <a:rPr lang="en-US" altLang="zh-TW" sz="2400" dirty="0">
                <a:latin typeface="標楷體" panose="03000509000000000000" pitchFamily="65" charset="-120"/>
                <a:ea typeface="標楷體" panose="03000509000000000000" pitchFamily="65" charset="-120"/>
              </a:rPr>
              <a:t>871947546</a:t>
            </a:r>
            <a:r>
              <a:rPr lang="zh-TW" altLang="en-US" sz="2400" dirty="0">
                <a:latin typeface="標楷體" panose="03000509000000000000" pitchFamily="65" charset="-120"/>
                <a:ea typeface="標楷體" panose="03000509000000000000" pitchFamily="65" charset="-120"/>
              </a:rPr>
              <a:t>號函）</a:t>
            </a:r>
            <a:endParaRPr lang="en-US" altLang="zh-TW" sz="2400" dirty="0">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5" name="投影片編號版面配置區 4">
            <a:extLst>
              <a:ext uri="{FF2B5EF4-FFF2-40B4-BE49-F238E27FC236}">
                <a16:creationId xmlns:a16="http://schemas.microsoft.com/office/drawing/2014/main" id="{BC9E45BB-7338-4258-B5EE-08902BF6E6B3}"/>
              </a:ext>
            </a:extLst>
          </p:cNvPr>
          <p:cNvSpPr>
            <a:spLocks noGrp="1"/>
          </p:cNvSpPr>
          <p:nvPr>
            <p:ph type="sldNum" sz="quarter" idx="12"/>
          </p:nvPr>
        </p:nvSpPr>
        <p:spPr/>
        <p:txBody>
          <a:bodyPr/>
          <a:lstStyle/>
          <a:p>
            <a:fld id="{4FAB73BC-B049-4115-A692-8D63A059BFB8}" type="slidenum">
              <a:rPr lang="en-US" smtClean="0"/>
              <a:t>8</a:t>
            </a:fld>
            <a:endParaRPr lang="en-US" dirty="0"/>
          </a:p>
        </p:txBody>
      </p:sp>
    </p:spTree>
    <p:extLst>
      <p:ext uri="{BB962C8B-B14F-4D97-AF65-F5344CB8AC3E}">
        <p14:creationId xmlns:p14="http://schemas.microsoft.com/office/powerpoint/2010/main" val="3410428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7662" y="372893"/>
            <a:ext cx="8915399" cy="1262428"/>
          </a:xfrm>
        </p:spPr>
        <p:txBody>
          <a:bodyPr anchor="t" anchorCtr="0">
            <a:normAutofit fontScale="90000"/>
          </a:bodyPr>
          <a:lstStyle/>
          <a:p>
            <a:r>
              <a:rPr lang="zh-TW" altLang="en-US" dirty="0">
                <a:latin typeface="標楷體" panose="03000509000000000000" pitchFamily="65" charset="-120"/>
                <a:ea typeface="標楷體" panose="03000509000000000000" pitchFamily="65" charset="-120"/>
              </a:rPr>
              <a:t>核釋藥商銷售藥品與藥局開立統一發票相關規定</a:t>
            </a:r>
            <a:br>
              <a:rPr lang="en-US" altLang="zh-TW" dirty="0">
                <a:latin typeface="標楷體" panose="03000509000000000000" pitchFamily="65" charset="-120"/>
                <a:ea typeface="標楷體" panose="03000509000000000000" pitchFamily="65" charset="-120"/>
              </a:rPr>
            </a:br>
            <a:endParaRPr lang="en-US" dirty="0"/>
          </a:p>
        </p:txBody>
      </p:sp>
      <p:sp>
        <p:nvSpPr>
          <p:cNvPr id="3" name="Text Placeholder 2"/>
          <p:cNvSpPr>
            <a:spLocks noGrp="1"/>
          </p:cNvSpPr>
          <p:nvPr>
            <p:ph type="body" idx="1"/>
          </p:nvPr>
        </p:nvSpPr>
        <p:spPr>
          <a:xfrm>
            <a:off x="2297663" y="1949842"/>
            <a:ext cx="8915399" cy="4947726"/>
          </a:xfrm>
        </p:spPr>
        <p:txBody>
          <a:bodyPr>
            <a:normAutofit/>
          </a:bodyPr>
          <a:lstStyle/>
          <a:p>
            <a:r>
              <a:rPr lang="zh-TW" altLang="en-US" sz="2400" dirty="0">
                <a:latin typeface="標楷體" panose="03000509000000000000" pitchFamily="65" charset="-120"/>
                <a:ea typeface="標楷體" panose="03000509000000000000" pitchFamily="65" charset="-120"/>
              </a:rPr>
              <a:t>一、藥商銷售藥品與藥局，倘屬醫師處方藥品，核屬藥局執行調劑業務之進貨，藥商應依統一發票使用辦法第</a:t>
            </a:r>
            <a:r>
              <a:rPr lang="en-US" altLang="zh-TW" sz="2400" dirty="0">
                <a:latin typeface="標楷體" panose="03000509000000000000" pitchFamily="65" charset="-120"/>
                <a:ea typeface="標楷體" panose="03000509000000000000" pitchFamily="65" charset="-120"/>
              </a:rPr>
              <a:t>7</a:t>
            </a:r>
            <a:r>
              <a:rPr lang="zh-TW" altLang="en-US" sz="2400" dirty="0">
                <a:latin typeface="標楷體" panose="03000509000000000000" pitchFamily="65" charset="-120"/>
                <a:ea typeface="標楷體" panose="03000509000000000000" pitchFamily="65" charset="-120"/>
              </a:rPr>
              <a:t>條第</a:t>
            </a: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項第</a:t>
            </a:r>
            <a:r>
              <a:rPr lang="en-US" altLang="zh-TW" sz="2400" dirty="0">
                <a:latin typeface="標楷體" panose="03000509000000000000" pitchFamily="65" charset="-120"/>
                <a:ea typeface="標楷體" panose="03000509000000000000" pitchFamily="65" charset="-120"/>
              </a:rPr>
              <a:t>2</a:t>
            </a:r>
            <a:r>
              <a:rPr lang="zh-TW" altLang="en-US" sz="2400" dirty="0">
                <a:latin typeface="標楷體" panose="03000509000000000000" pitchFamily="65" charset="-120"/>
                <a:ea typeface="標楷體" panose="03000509000000000000" pitchFamily="65" charset="-120"/>
              </a:rPr>
              <a:t>款規定開立</a:t>
            </a:r>
            <a:r>
              <a:rPr lang="zh-TW" altLang="en-US" sz="2400" b="1" u="sng" dirty="0">
                <a:solidFill>
                  <a:srgbClr val="FF0000"/>
                </a:solidFill>
                <a:latin typeface="標楷體" panose="03000509000000000000" pitchFamily="65" charset="-120"/>
                <a:ea typeface="標楷體" panose="03000509000000000000" pitchFamily="65" charset="-120"/>
              </a:rPr>
              <a:t>二聯式統一發票</a:t>
            </a:r>
            <a:r>
              <a:rPr lang="zh-TW" altLang="en-US" sz="2400" dirty="0">
                <a:latin typeface="標楷體" panose="03000509000000000000" pitchFamily="65" charset="-120"/>
                <a:ea typeface="標楷體" panose="03000509000000000000" pitchFamily="65" charset="-120"/>
              </a:rPr>
              <a:t>；倘屬醫師藥師藥劑生指示藥品、成藥及固有成方製劑或其他貨物，則應依同條項第</a:t>
            </a: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款規定開立</a:t>
            </a:r>
            <a:r>
              <a:rPr lang="zh-TW" altLang="en-US" sz="2400" b="1" u="sng" dirty="0">
                <a:solidFill>
                  <a:srgbClr val="FF0000"/>
                </a:solidFill>
                <a:latin typeface="標楷體" panose="03000509000000000000" pitchFamily="65" charset="-120"/>
                <a:ea typeface="標楷體" panose="03000509000000000000" pitchFamily="65" charset="-120"/>
              </a:rPr>
              <a:t>三聯式統一發票</a:t>
            </a:r>
            <a:r>
              <a:rPr lang="zh-TW" altLang="en-US" sz="2400" dirty="0">
                <a:latin typeface="標楷體" panose="03000509000000000000" pitchFamily="65" charset="-120"/>
                <a:ea typeface="標楷體" panose="03000509000000000000" pitchFamily="65" charset="-120"/>
              </a:rPr>
              <a:t>。二、藥商已依藥事法相關規定區分藥品類別，並據以開立統一發票與藥局，事後稽徵機關查獲藥局有違規轉售行為時，得依行政罰法第</a:t>
            </a:r>
            <a:r>
              <a:rPr lang="en-US" altLang="zh-TW" sz="2400" dirty="0">
                <a:latin typeface="標楷體" panose="03000509000000000000" pitchFamily="65" charset="-120"/>
                <a:ea typeface="標楷體" panose="03000509000000000000" pitchFamily="65" charset="-120"/>
              </a:rPr>
              <a:t>7</a:t>
            </a:r>
            <a:r>
              <a:rPr lang="zh-TW" altLang="en-US" sz="2400" dirty="0">
                <a:latin typeface="標楷體" panose="03000509000000000000" pitchFamily="65" charset="-120"/>
                <a:ea typeface="標楷體" panose="03000509000000000000" pitchFamily="65" charset="-120"/>
              </a:rPr>
              <a:t>條第</a:t>
            </a:r>
            <a:r>
              <a:rPr lang="en-US" altLang="zh-TW" sz="2400" dirty="0">
                <a:latin typeface="標楷體" panose="03000509000000000000" pitchFamily="65" charset="-120"/>
                <a:ea typeface="標楷體" panose="03000509000000000000" pitchFamily="65" charset="-120"/>
              </a:rPr>
              <a:t>1</a:t>
            </a:r>
            <a:r>
              <a:rPr lang="zh-TW" altLang="en-US" sz="2400" dirty="0">
                <a:latin typeface="標楷體" panose="03000509000000000000" pitchFamily="65" charset="-120"/>
                <a:ea typeface="標楷體" panose="03000509000000000000" pitchFamily="65" charset="-120"/>
              </a:rPr>
              <a:t>項規定不予處罰藥商，惟藥局倘涉有逃漏營業稅，仍應依加值型及非加值型營業稅法第</a:t>
            </a:r>
            <a:r>
              <a:rPr lang="en-US" altLang="zh-TW" sz="2400" dirty="0">
                <a:latin typeface="標楷體" panose="03000509000000000000" pitchFamily="65" charset="-120"/>
                <a:ea typeface="標楷體" panose="03000509000000000000" pitchFamily="65" charset="-120"/>
              </a:rPr>
              <a:t>51</a:t>
            </a:r>
            <a:r>
              <a:rPr lang="zh-TW" altLang="en-US" sz="2400" dirty="0">
                <a:latin typeface="標楷體" panose="03000509000000000000" pitchFamily="65" charset="-120"/>
                <a:ea typeface="標楷體" panose="03000509000000000000" pitchFamily="65" charset="-120"/>
              </a:rPr>
              <a:t>條規定核處，並應通報其目的事業主管機關依法辦理。（財政部</a:t>
            </a:r>
            <a:r>
              <a:rPr lang="en-US" altLang="zh-TW" sz="2400" dirty="0">
                <a:latin typeface="標楷體" panose="03000509000000000000" pitchFamily="65" charset="-120"/>
                <a:ea typeface="標楷體" panose="03000509000000000000" pitchFamily="65" charset="-120"/>
              </a:rPr>
              <a:t>101/05/04</a:t>
            </a:r>
            <a:r>
              <a:rPr lang="zh-TW" altLang="en-US" sz="2400" dirty="0">
                <a:latin typeface="標楷體" panose="03000509000000000000" pitchFamily="65" charset="-120"/>
                <a:ea typeface="標楷體" panose="03000509000000000000" pitchFamily="65" charset="-120"/>
              </a:rPr>
              <a:t>日台財稅字第</a:t>
            </a:r>
            <a:r>
              <a:rPr lang="en-US" altLang="zh-TW" sz="2400" dirty="0">
                <a:latin typeface="標楷體" panose="03000509000000000000" pitchFamily="65" charset="-120"/>
                <a:ea typeface="標楷體" panose="03000509000000000000" pitchFamily="65" charset="-120"/>
              </a:rPr>
              <a:t>10100540820</a:t>
            </a:r>
            <a:r>
              <a:rPr lang="zh-TW" altLang="en-US" sz="2400" dirty="0">
                <a:latin typeface="標楷體" panose="03000509000000000000" pitchFamily="65" charset="-120"/>
                <a:ea typeface="標楷體" panose="03000509000000000000" pitchFamily="65" charset="-120"/>
              </a:rPr>
              <a:t>號令）</a:t>
            </a:r>
            <a:endParaRPr lang="en-US" altLang="zh-TW" sz="2400" dirty="0">
              <a:latin typeface="標楷體" panose="03000509000000000000" pitchFamily="65" charset="-120"/>
              <a:ea typeface="標楷體" panose="03000509000000000000" pitchFamily="65" charset="-120"/>
            </a:endParaRPr>
          </a:p>
        </p:txBody>
      </p:sp>
      <p:sp>
        <p:nvSpPr>
          <p:cNvPr id="4" name="Title 1"/>
          <p:cNvSpPr txBox="1">
            <a:spLocks/>
          </p:cNvSpPr>
          <p:nvPr/>
        </p:nvSpPr>
        <p:spPr>
          <a:xfrm>
            <a:off x="2297664" y="269707"/>
            <a:ext cx="8915399" cy="1468800"/>
          </a:xfrm>
          <a:prstGeom prst="rect">
            <a:avLst/>
          </a:prstGeom>
        </p:spPr>
        <p:txBody>
          <a:bodyPr vert="horz" lIns="91440" tIns="45720" rIns="91440" bIns="45720" rtlCol="0" anchor="b">
            <a:normAutofit/>
          </a:bodyPr>
          <a:lstStyle>
            <a:lvl1pPr algn="l" defTabSz="457200" rtl="0" eaLnBrk="1" latinLnBrk="0" hangingPunct="1">
              <a:spcBef>
                <a:spcPct val="0"/>
              </a:spcBef>
              <a:buNone/>
              <a:defRPr sz="4000" b="0" kern="1200" cap="none">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
        <p:nvSpPr>
          <p:cNvPr id="5" name="投影片編號版面配置區 4">
            <a:extLst>
              <a:ext uri="{FF2B5EF4-FFF2-40B4-BE49-F238E27FC236}">
                <a16:creationId xmlns:a16="http://schemas.microsoft.com/office/drawing/2014/main" id="{33E17FDB-46FF-4399-AAA0-EF34B1B6D7A6}"/>
              </a:ext>
            </a:extLst>
          </p:cNvPr>
          <p:cNvSpPr>
            <a:spLocks noGrp="1"/>
          </p:cNvSpPr>
          <p:nvPr>
            <p:ph type="sldNum" sz="quarter" idx="12"/>
          </p:nvPr>
        </p:nvSpPr>
        <p:spPr/>
        <p:txBody>
          <a:bodyPr/>
          <a:lstStyle/>
          <a:p>
            <a:fld id="{4FAB73BC-B049-4115-A692-8D63A059BFB8}" type="slidenum">
              <a:rPr lang="en-US" smtClean="0"/>
              <a:t>9</a:t>
            </a:fld>
            <a:endParaRPr lang="en-US" dirty="0"/>
          </a:p>
        </p:txBody>
      </p:sp>
    </p:spTree>
    <p:extLst>
      <p:ext uri="{BB962C8B-B14F-4D97-AF65-F5344CB8AC3E}">
        <p14:creationId xmlns:p14="http://schemas.microsoft.com/office/powerpoint/2010/main" val="1320913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絲縷">
  <a:themeElements>
    <a:clrScheme name="絲縷">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絲縷">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絲縷">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WireframeBuilding">
      <a:dk1>
        <a:srgbClr val="404040"/>
      </a:dk1>
      <a:lt1>
        <a:sysClr val="window" lastClr="FFFFFF"/>
      </a:lt1>
      <a:dk2>
        <a:srgbClr val="000000"/>
      </a:dk2>
      <a:lt2>
        <a:srgbClr val="E4F9F9"/>
      </a:lt2>
      <a:accent1>
        <a:srgbClr val="1BDCFF"/>
      </a:accent1>
      <a:accent2>
        <a:srgbClr val="3AC673"/>
      </a:accent2>
      <a:accent3>
        <a:srgbClr val="F6BD1E"/>
      </a:accent3>
      <a:accent4>
        <a:srgbClr val="C74167"/>
      </a:accent4>
      <a:accent5>
        <a:srgbClr val="F17E1F"/>
      </a:accent5>
      <a:accent6>
        <a:srgbClr val="6681CC"/>
      </a:accent6>
      <a:hlink>
        <a:srgbClr val="F17E1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WireframeBuilding">
      <a:dk1>
        <a:srgbClr val="404040"/>
      </a:dk1>
      <a:lt1>
        <a:sysClr val="window" lastClr="FFFFFF"/>
      </a:lt1>
      <a:dk2>
        <a:srgbClr val="000000"/>
      </a:dk2>
      <a:lt2>
        <a:srgbClr val="E4F9F9"/>
      </a:lt2>
      <a:accent1>
        <a:srgbClr val="1BDCFF"/>
      </a:accent1>
      <a:accent2>
        <a:srgbClr val="3AC673"/>
      </a:accent2>
      <a:accent3>
        <a:srgbClr val="F6BD1E"/>
      </a:accent3>
      <a:accent4>
        <a:srgbClr val="C74167"/>
      </a:accent4>
      <a:accent5>
        <a:srgbClr val="F17E1F"/>
      </a:accent5>
      <a:accent6>
        <a:srgbClr val="6681CC"/>
      </a:accent6>
      <a:hlink>
        <a:srgbClr val="F17E1F"/>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1EF0E57-12D2-4B54-A790-AA6D167593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佈景主題3</Template>
  <TotalTime>0</TotalTime>
  <Words>1874</Words>
  <Application>Microsoft Office PowerPoint</Application>
  <PresentationFormat>寬螢幕</PresentationFormat>
  <Paragraphs>127</Paragraphs>
  <Slides>22</Slides>
  <Notes>1</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22</vt:i4>
      </vt:variant>
    </vt:vector>
  </HeadingPairs>
  <TitlesOfParts>
    <vt:vector size="33" baseType="lpstr">
      <vt:lpstr>DFKaiShu-SB-Estd-BF</vt:lpstr>
      <vt:lpstr>TimesNewRomanPSMT</vt:lpstr>
      <vt:lpstr>微軟正黑體</vt:lpstr>
      <vt:lpstr>新細明體</vt:lpstr>
      <vt:lpstr>標楷體</vt:lpstr>
      <vt:lpstr>Arial</vt:lpstr>
      <vt:lpstr>Calibri</vt:lpstr>
      <vt:lpstr>Century Gothic</vt:lpstr>
      <vt:lpstr>Wingdings</vt:lpstr>
      <vt:lpstr>Wingdings 3</vt:lpstr>
      <vt:lpstr>絲縷</vt:lpstr>
      <vt:lpstr>藥局常見稅務實務</vt:lpstr>
      <vt:lpstr>課程內容</vt:lpstr>
      <vt:lpstr>一、藥局各項稅捐、扣繳及補充保費關聯 </vt:lpstr>
      <vt:lpstr>PowerPoint 簡報</vt:lpstr>
      <vt:lpstr>藥局開發票或不開發票之差異 </vt:lpstr>
      <vt:lpstr>營業稅原為查定課徵，怎樣會變成要開發票？ </vt:lpstr>
      <vt:lpstr>藥局除藥品調劑免營業稅外其他藥品貨物之銷售均應課稅 </vt:lpstr>
      <vt:lpstr>藥局依處方箋調劑向健保局領取調劑費藥品費不課營業稅 </vt:lpstr>
      <vt:lpstr>核釋藥商銷售藥品與藥局開立統一發票相關規定 </vt:lpstr>
      <vt:lpstr>藥師全民健保收入之執行業務所得課稅規定 </vt:lpstr>
      <vt:lpstr>二、藥局營利所得及執行業務所得之計算及申報模式之選擇   </vt:lpstr>
      <vt:lpstr>二、藥局營利所得及執行業務所得之計算及申報模式之選擇   </vt:lpstr>
      <vt:lpstr>PowerPoint 簡報</vt:lpstr>
      <vt:lpstr>三、其他相關稅務議題   </vt:lpstr>
      <vt:lpstr>防洗錢 嚴查人頭戶 2017-08-26 03:16經濟日報 記者蘇秀慧／台北報導</vt:lpstr>
      <vt:lpstr>PowerPoint 簡報</vt:lpstr>
      <vt:lpstr>PowerPoint 簡報</vt:lpstr>
      <vt:lpstr>PowerPoint 簡報</vt:lpstr>
      <vt:lpstr>PowerPoint 簡報</vt:lpstr>
      <vt:lpstr>PowerPoint 簡報</vt:lpstr>
      <vt:lpstr>PowerPoint 簡報</vt:lpstr>
      <vt:lpstr>Mail:mentlin@gmail.com 0910-685627 Line ID :mentlin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2017-04-09T13:48:50Z</dcterms:created>
  <dcterms:modified xsi:type="dcterms:W3CDTF">2018-04-12T17:43:45Z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TC030310279991</vt:lpwstr>
  </property>
</Properties>
</file>